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72" r:id="rId2"/>
    <p:sldId id="271" r:id="rId3"/>
    <p:sldId id="274" r:id="rId4"/>
    <p:sldId id="260" r:id="rId5"/>
    <p:sldId id="275" r:id="rId6"/>
    <p:sldId id="279" r:id="rId7"/>
    <p:sldId id="278" r:id="rId8"/>
    <p:sldId id="280" r:id="rId9"/>
    <p:sldId id="281" r:id="rId10"/>
    <p:sldId id="265"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E6F8F6"/>
    <a:srgbClr val="F5F8FA"/>
    <a:srgbClr val="34485A"/>
    <a:srgbClr val="7D99B5"/>
    <a:srgbClr val="1EBCA5"/>
    <a:srgbClr val="F4C172"/>
    <a:srgbClr val="19A4BC"/>
    <a:srgbClr val="B5BCE7"/>
    <a:srgbClr val="6B7A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p:restoredTop sz="94599"/>
  </p:normalViewPr>
  <p:slideViewPr>
    <p:cSldViewPr snapToGrid="0" snapToObjects="1">
      <p:cViewPr varScale="1">
        <p:scale>
          <a:sx n="68" d="100"/>
          <a:sy n="68" d="100"/>
        </p:scale>
        <p:origin x="65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2D9D4-0501-4D93-B89D-65CC8FE7848C}"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en-ZA"/>
        </a:p>
      </dgm:t>
    </dgm:pt>
    <dgm:pt modelId="{4A7492B3-93CE-4DA8-9B73-890F2EA60AB7}">
      <dgm:prSet phldrT="[Text]"/>
      <dgm:spPr>
        <a:solidFill>
          <a:srgbClr val="920000"/>
        </a:solidFill>
      </dgm:spPr>
      <dgm:t>
        <a:bodyPr/>
        <a:lstStyle/>
        <a:p>
          <a:r>
            <a:rPr lang="en-US" dirty="0"/>
            <a:t>Divisions</a:t>
          </a:r>
          <a:endParaRPr lang="en-ZA" dirty="0"/>
        </a:p>
      </dgm:t>
    </dgm:pt>
    <dgm:pt modelId="{310F1207-6D49-46C0-BF25-E14A89EEBA2C}" type="parTrans" cxnId="{9D4DCB71-B3D5-4AC9-A502-121458C00F44}">
      <dgm:prSet/>
      <dgm:spPr/>
      <dgm:t>
        <a:bodyPr/>
        <a:lstStyle/>
        <a:p>
          <a:endParaRPr lang="en-ZA"/>
        </a:p>
      </dgm:t>
    </dgm:pt>
    <dgm:pt modelId="{C661AA7C-4D86-4C44-9112-D66FA5D2FC05}" type="sibTrans" cxnId="{9D4DCB71-B3D5-4AC9-A502-121458C00F44}">
      <dgm:prSet/>
      <dgm:spPr/>
      <dgm:t>
        <a:bodyPr/>
        <a:lstStyle/>
        <a:p>
          <a:endParaRPr lang="en-ZA"/>
        </a:p>
      </dgm:t>
    </dgm:pt>
    <dgm:pt modelId="{9264125A-C332-48B3-A128-48D271B906C5}">
      <dgm:prSet phldrT="[Text]"/>
      <dgm:spPr/>
      <dgm:t>
        <a:bodyPr/>
        <a:lstStyle/>
        <a:p>
          <a:r>
            <a:rPr lang="en-US" dirty="0"/>
            <a:t>Property Rentals and Management</a:t>
          </a:r>
          <a:endParaRPr lang="en-ZA" dirty="0"/>
        </a:p>
      </dgm:t>
    </dgm:pt>
    <dgm:pt modelId="{D675CFD5-7333-47D8-B894-72F631F662A1}" type="parTrans" cxnId="{3C1A931A-4116-4BE6-AB01-002EAD6D0D99}">
      <dgm:prSet/>
      <dgm:spPr/>
      <dgm:t>
        <a:bodyPr/>
        <a:lstStyle/>
        <a:p>
          <a:endParaRPr lang="en-ZA"/>
        </a:p>
      </dgm:t>
    </dgm:pt>
    <dgm:pt modelId="{90E9C152-6635-4B8F-B60C-79FFC52F84DB}" type="sibTrans" cxnId="{3C1A931A-4116-4BE6-AB01-002EAD6D0D99}">
      <dgm:prSet/>
      <dgm:spPr/>
      <dgm:t>
        <a:bodyPr/>
        <a:lstStyle/>
        <a:p>
          <a:endParaRPr lang="en-ZA"/>
        </a:p>
      </dgm:t>
    </dgm:pt>
    <dgm:pt modelId="{9276C773-BD30-4B1E-AA59-C8D1332A1BA9}">
      <dgm:prSet phldrT="[Text]"/>
      <dgm:spPr/>
      <dgm:t>
        <a:bodyPr/>
        <a:lstStyle/>
        <a:p>
          <a:r>
            <a:rPr lang="en-US" dirty="0"/>
            <a:t>CCTV Installation and Repairs-</a:t>
          </a:r>
          <a:r>
            <a:rPr lang="en-US" b="0" i="0" dirty="0"/>
            <a:t>Home  and business security solutions</a:t>
          </a:r>
          <a:endParaRPr lang="en-ZA" dirty="0"/>
        </a:p>
      </dgm:t>
    </dgm:pt>
    <dgm:pt modelId="{3A4DB58D-1817-409F-8029-85F1FAC22E45}" type="parTrans" cxnId="{694F4874-35B9-45B1-8246-1BCA13722FBD}">
      <dgm:prSet/>
      <dgm:spPr/>
      <dgm:t>
        <a:bodyPr/>
        <a:lstStyle/>
        <a:p>
          <a:endParaRPr lang="en-ZA"/>
        </a:p>
      </dgm:t>
    </dgm:pt>
    <dgm:pt modelId="{F27C5923-261C-47CB-8473-B61B20E3A42D}" type="sibTrans" cxnId="{694F4874-35B9-45B1-8246-1BCA13722FBD}">
      <dgm:prSet/>
      <dgm:spPr/>
      <dgm:t>
        <a:bodyPr/>
        <a:lstStyle/>
        <a:p>
          <a:endParaRPr lang="en-ZA"/>
        </a:p>
      </dgm:t>
    </dgm:pt>
    <dgm:pt modelId="{A7F17E43-A6FC-414B-A794-0221D8B5CC7E}">
      <dgm:prSet/>
      <dgm:spPr/>
      <dgm:t>
        <a:bodyPr/>
        <a:lstStyle/>
        <a:p>
          <a:r>
            <a:rPr lang="en-ZA" b="0" i="0" dirty="0"/>
            <a:t>Engineering Projects and Consulting</a:t>
          </a:r>
        </a:p>
      </dgm:t>
    </dgm:pt>
    <dgm:pt modelId="{C5B04D7C-CC91-4DF2-8B38-133B170BAFCC}" type="parTrans" cxnId="{A4A3AF71-0EAA-4704-BA81-7F1703B2CA51}">
      <dgm:prSet/>
      <dgm:spPr/>
      <dgm:t>
        <a:bodyPr/>
        <a:lstStyle/>
        <a:p>
          <a:endParaRPr lang="en-ZA"/>
        </a:p>
      </dgm:t>
    </dgm:pt>
    <dgm:pt modelId="{D399E21A-6A9F-43C7-857B-B2D702F8866C}" type="sibTrans" cxnId="{A4A3AF71-0EAA-4704-BA81-7F1703B2CA51}">
      <dgm:prSet/>
      <dgm:spPr/>
      <dgm:t>
        <a:bodyPr/>
        <a:lstStyle/>
        <a:p>
          <a:endParaRPr lang="en-ZA"/>
        </a:p>
      </dgm:t>
    </dgm:pt>
    <dgm:pt modelId="{D7B0906D-A0EF-4540-BBC0-9021AB92164C}">
      <dgm:prSet/>
      <dgm:spPr/>
      <dgm:t>
        <a:bodyPr/>
        <a:lstStyle/>
        <a:p>
          <a:pPr>
            <a:buNone/>
          </a:pPr>
          <a:r>
            <a:rPr lang="en-US" b="0" i="0" dirty="0"/>
            <a:t>Meat Production- that includes Meat Processing, Egg Production, Broiler Production and  Piggery</a:t>
          </a:r>
        </a:p>
      </dgm:t>
    </dgm:pt>
    <dgm:pt modelId="{AF4F9CDA-990B-4A29-A8D0-28BF10F6115B}" type="parTrans" cxnId="{B64610E1-ACF1-4828-908B-39AB3D8CE4D4}">
      <dgm:prSet/>
      <dgm:spPr/>
      <dgm:t>
        <a:bodyPr/>
        <a:lstStyle/>
        <a:p>
          <a:endParaRPr lang="en-ZA"/>
        </a:p>
      </dgm:t>
    </dgm:pt>
    <dgm:pt modelId="{89877EDB-4D93-4175-A95F-5C2AE5B7A585}" type="sibTrans" cxnId="{B64610E1-ACF1-4828-908B-39AB3D8CE4D4}">
      <dgm:prSet/>
      <dgm:spPr/>
      <dgm:t>
        <a:bodyPr/>
        <a:lstStyle/>
        <a:p>
          <a:endParaRPr lang="en-ZA"/>
        </a:p>
      </dgm:t>
    </dgm:pt>
    <dgm:pt modelId="{3917CA95-02DF-47D0-A93E-8568B901C9AD}" type="pres">
      <dgm:prSet presAssocID="{2382D9D4-0501-4D93-B89D-65CC8FE7848C}" presName="composite" presStyleCnt="0">
        <dgm:presLayoutVars>
          <dgm:chMax val="1"/>
          <dgm:dir/>
          <dgm:resizeHandles val="exact"/>
        </dgm:presLayoutVars>
      </dgm:prSet>
      <dgm:spPr/>
    </dgm:pt>
    <dgm:pt modelId="{5ECABAF4-0A30-4E84-8E3F-C79C195FB69E}" type="pres">
      <dgm:prSet presAssocID="{4A7492B3-93CE-4DA8-9B73-890F2EA60AB7}" presName="roof" presStyleLbl="dkBgShp" presStyleIdx="0" presStyleCnt="2" custLinFactNeighborX="1106" custLinFactNeighborY="13827"/>
      <dgm:spPr/>
    </dgm:pt>
    <dgm:pt modelId="{C6F648AE-C232-4ACA-A2D0-719C66E5564D}" type="pres">
      <dgm:prSet presAssocID="{4A7492B3-93CE-4DA8-9B73-890F2EA60AB7}" presName="pillars" presStyleCnt="0"/>
      <dgm:spPr/>
    </dgm:pt>
    <dgm:pt modelId="{9B977927-BE8F-4FC3-AC21-426BC0BA3554}" type="pres">
      <dgm:prSet presAssocID="{4A7492B3-93CE-4DA8-9B73-890F2EA60AB7}" presName="pillar1" presStyleLbl="node1" presStyleIdx="0" presStyleCnt="4">
        <dgm:presLayoutVars>
          <dgm:bulletEnabled val="1"/>
        </dgm:presLayoutVars>
      </dgm:prSet>
      <dgm:spPr/>
    </dgm:pt>
    <dgm:pt modelId="{642D912F-1FCF-4D53-AE92-70C67E5AF003}" type="pres">
      <dgm:prSet presAssocID="{A7F17E43-A6FC-414B-A794-0221D8B5CC7E}" presName="pillarX" presStyleLbl="node1" presStyleIdx="1" presStyleCnt="4">
        <dgm:presLayoutVars>
          <dgm:bulletEnabled val="1"/>
        </dgm:presLayoutVars>
      </dgm:prSet>
      <dgm:spPr/>
    </dgm:pt>
    <dgm:pt modelId="{1A0C162B-D0BA-4BAB-970E-34C00B108C1C}" type="pres">
      <dgm:prSet presAssocID="{D7B0906D-A0EF-4540-BBC0-9021AB92164C}" presName="pillarX" presStyleLbl="node1" presStyleIdx="2" presStyleCnt="4">
        <dgm:presLayoutVars>
          <dgm:bulletEnabled val="1"/>
        </dgm:presLayoutVars>
      </dgm:prSet>
      <dgm:spPr/>
    </dgm:pt>
    <dgm:pt modelId="{EBED0642-A06F-451B-83C0-70E7786A5FBC}" type="pres">
      <dgm:prSet presAssocID="{9276C773-BD30-4B1E-AA59-C8D1332A1BA9}" presName="pillarX" presStyleLbl="node1" presStyleIdx="3" presStyleCnt="4" custScaleX="120003" custLinFactNeighborX="-2708" custLinFactNeighborY="387">
        <dgm:presLayoutVars>
          <dgm:bulletEnabled val="1"/>
        </dgm:presLayoutVars>
      </dgm:prSet>
      <dgm:spPr/>
    </dgm:pt>
    <dgm:pt modelId="{1580D249-665F-4D2F-913B-D5AE496761DA}" type="pres">
      <dgm:prSet presAssocID="{4A7492B3-93CE-4DA8-9B73-890F2EA60AB7}" presName="base" presStyleLbl="dkBgShp" presStyleIdx="1" presStyleCnt="2"/>
      <dgm:spPr>
        <a:solidFill>
          <a:srgbClr val="920000"/>
        </a:solidFill>
      </dgm:spPr>
    </dgm:pt>
  </dgm:ptLst>
  <dgm:cxnLst>
    <dgm:cxn modelId="{BF728519-167F-4A36-A31A-86B868F0228D}" type="presOf" srcId="{9264125A-C332-48B3-A128-48D271B906C5}" destId="{9B977927-BE8F-4FC3-AC21-426BC0BA3554}" srcOrd="0" destOrd="0" presId="urn:microsoft.com/office/officeart/2005/8/layout/hList3"/>
    <dgm:cxn modelId="{3C1A931A-4116-4BE6-AB01-002EAD6D0D99}" srcId="{4A7492B3-93CE-4DA8-9B73-890F2EA60AB7}" destId="{9264125A-C332-48B3-A128-48D271B906C5}" srcOrd="0" destOrd="0" parTransId="{D675CFD5-7333-47D8-B894-72F631F662A1}" sibTransId="{90E9C152-6635-4B8F-B60C-79FFC52F84DB}"/>
    <dgm:cxn modelId="{7BE2DF27-D290-481A-AE41-1D780F165C6E}" type="presOf" srcId="{2382D9D4-0501-4D93-B89D-65CC8FE7848C}" destId="{3917CA95-02DF-47D0-A93E-8568B901C9AD}" srcOrd="0" destOrd="0" presId="urn:microsoft.com/office/officeart/2005/8/layout/hList3"/>
    <dgm:cxn modelId="{C1322035-A050-4347-BE87-AC92E6242881}" type="presOf" srcId="{D7B0906D-A0EF-4540-BBC0-9021AB92164C}" destId="{1A0C162B-D0BA-4BAB-970E-34C00B108C1C}" srcOrd="0" destOrd="0" presId="urn:microsoft.com/office/officeart/2005/8/layout/hList3"/>
    <dgm:cxn modelId="{B3E77644-4B67-45EF-98B6-60DABAEA978F}" type="presOf" srcId="{4A7492B3-93CE-4DA8-9B73-890F2EA60AB7}" destId="{5ECABAF4-0A30-4E84-8E3F-C79C195FB69E}" srcOrd="0" destOrd="0" presId="urn:microsoft.com/office/officeart/2005/8/layout/hList3"/>
    <dgm:cxn modelId="{36341549-219B-4E90-A0E4-3FAB12169A7E}" type="presOf" srcId="{9276C773-BD30-4B1E-AA59-C8D1332A1BA9}" destId="{EBED0642-A06F-451B-83C0-70E7786A5FBC}" srcOrd="0" destOrd="0" presId="urn:microsoft.com/office/officeart/2005/8/layout/hList3"/>
    <dgm:cxn modelId="{A4A3AF71-0EAA-4704-BA81-7F1703B2CA51}" srcId="{4A7492B3-93CE-4DA8-9B73-890F2EA60AB7}" destId="{A7F17E43-A6FC-414B-A794-0221D8B5CC7E}" srcOrd="1" destOrd="0" parTransId="{C5B04D7C-CC91-4DF2-8B38-133B170BAFCC}" sibTransId="{D399E21A-6A9F-43C7-857B-B2D702F8866C}"/>
    <dgm:cxn modelId="{9D4DCB71-B3D5-4AC9-A502-121458C00F44}" srcId="{2382D9D4-0501-4D93-B89D-65CC8FE7848C}" destId="{4A7492B3-93CE-4DA8-9B73-890F2EA60AB7}" srcOrd="0" destOrd="0" parTransId="{310F1207-6D49-46C0-BF25-E14A89EEBA2C}" sibTransId="{C661AA7C-4D86-4C44-9112-D66FA5D2FC05}"/>
    <dgm:cxn modelId="{694F4874-35B9-45B1-8246-1BCA13722FBD}" srcId="{4A7492B3-93CE-4DA8-9B73-890F2EA60AB7}" destId="{9276C773-BD30-4B1E-AA59-C8D1332A1BA9}" srcOrd="3" destOrd="0" parTransId="{3A4DB58D-1817-409F-8029-85F1FAC22E45}" sibTransId="{F27C5923-261C-47CB-8473-B61B20E3A42D}"/>
    <dgm:cxn modelId="{B64610E1-ACF1-4828-908B-39AB3D8CE4D4}" srcId="{4A7492B3-93CE-4DA8-9B73-890F2EA60AB7}" destId="{D7B0906D-A0EF-4540-BBC0-9021AB92164C}" srcOrd="2" destOrd="0" parTransId="{AF4F9CDA-990B-4A29-A8D0-28BF10F6115B}" sibTransId="{89877EDB-4D93-4175-A95F-5C2AE5B7A585}"/>
    <dgm:cxn modelId="{B43ECFEF-556D-49F9-AADE-D09C415AED7E}" type="presOf" srcId="{A7F17E43-A6FC-414B-A794-0221D8B5CC7E}" destId="{642D912F-1FCF-4D53-AE92-70C67E5AF003}" srcOrd="0" destOrd="0" presId="urn:microsoft.com/office/officeart/2005/8/layout/hList3"/>
    <dgm:cxn modelId="{4486EE1B-FE85-468C-A880-B92A299F8A69}" type="presParOf" srcId="{3917CA95-02DF-47D0-A93E-8568B901C9AD}" destId="{5ECABAF4-0A30-4E84-8E3F-C79C195FB69E}" srcOrd="0" destOrd="0" presId="urn:microsoft.com/office/officeart/2005/8/layout/hList3"/>
    <dgm:cxn modelId="{B5770259-135A-459B-9CFE-7915BBE49308}" type="presParOf" srcId="{3917CA95-02DF-47D0-A93E-8568B901C9AD}" destId="{C6F648AE-C232-4ACA-A2D0-719C66E5564D}" srcOrd="1" destOrd="0" presId="urn:microsoft.com/office/officeart/2005/8/layout/hList3"/>
    <dgm:cxn modelId="{0C37D0BA-71E1-4839-A74B-3E445B5F8DA2}" type="presParOf" srcId="{C6F648AE-C232-4ACA-A2D0-719C66E5564D}" destId="{9B977927-BE8F-4FC3-AC21-426BC0BA3554}" srcOrd="0" destOrd="0" presId="urn:microsoft.com/office/officeart/2005/8/layout/hList3"/>
    <dgm:cxn modelId="{CCB03595-F3A7-4AFA-9E94-73B3843C715F}" type="presParOf" srcId="{C6F648AE-C232-4ACA-A2D0-719C66E5564D}" destId="{642D912F-1FCF-4D53-AE92-70C67E5AF003}" srcOrd="1" destOrd="0" presId="urn:microsoft.com/office/officeart/2005/8/layout/hList3"/>
    <dgm:cxn modelId="{207DBE4F-B973-448C-B5BA-AE637D00869C}" type="presParOf" srcId="{C6F648AE-C232-4ACA-A2D0-719C66E5564D}" destId="{1A0C162B-D0BA-4BAB-970E-34C00B108C1C}" srcOrd="2" destOrd="0" presId="urn:microsoft.com/office/officeart/2005/8/layout/hList3"/>
    <dgm:cxn modelId="{6167FEBD-D89C-4DBA-8802-C738FE87F1F9}" type="presParOf" srcId="{C6F648AE-C232-4ACA-A2D0-719C66E5564D}" destId="{EBED0642-A06F-451B-83C0-70E7786A5FBC}" srcOrd="3" destOrd="0" presId="urn:microsoft.com/office/officeart/2005/8/layout/hList3"/>
    <dgm:cxn modelId="{2123064C-9DEE-45EE-8BA1-055E563805BE}" type="presParOf" srcId="{3917CA95-02DF-47D0-A93E-8568B901C9AD}" destId="{1580D249-665F-4D2F-913B-D5AE496761D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ABAF4-0A30-4E84-8E3F-C79C195FB69E}">
      <dsp:nvSpPr>
        <dsp:cNvPr id="0" name=""/>
        <dsp:cNvSpPr/>
      </dsp:nvSpPr>
      <dsp:spPr>
        <a:xfrm>
          <a:off x="0" y="250720"/>
          <a:ext cx="10894142" cy="1813268"/>
        </a:xfrm>
        <a:prstGeom prst="rect">
          <a:avLst/>
        </a:prstGeom>
        <a:solidFill>
          <a:srgbClr val="920000"/>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Divisions</a:t>
          </a:r>
          <a:endParaRPr lang="en-ZA" sz="6500" kern="1200" dirty="0"/>
        </a:p>
      </dsp:txBody>
      <dsp:txXfrm>
        <a:off x="0" y="250720"/>
        <a:ext cx="10894142" cy="1813268"/>
      </dsp:txXfrm>
    </dsp:sp>
    <dsp:sp modelId="{9B977927-BE8F-4FC3-AC21-426BC0BA3554}">
      <dsp:nvSpPr>
        <dsp:cNvPr id="0" name=""/>
        <dsp:cNvSpPr/>
      </dsp:nvSpPr>
      <dsp:spPr>
        <a:xfrm>
          <a:off x="1290" y="1813268"/>
          <a:ext cx="2593210" cy="380786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Property Rentals and Management</a:t>
          </a:r>
          <a:endParaRPr lang="en-ZA" sz="2800" kern="1200" dirty="0"/>
        </a:p>
      </dsp:txBody>
      <dsp:txXfrm>
        <a:off x="1290" y="1813268"/>
        <a:ext cx="2593210" cy="3807863"/>
      </dsp:txXfrm>
    </dsp:sp>
    <dsp:sp modelId="{642D912F-1FCF-4D53-AE92-70C67E5AF003}">
      <dsp:nvSpPr>
        <dsp:cNvPr id="0" name=""/>
        <dsp:cNvSpPr/>
      </dsp:nvSpPr>
      <dsp:spPr>
        <a:xfrm>
          <a:off x="2594501" y="1813268"/>
          <a:ext cx="2593210" cy="380786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ZA" sz="2800" b="0" i="0" kern="1200" dirty="0"/>
            <a:t>Engineering Projects and Consulting</a:t>
          </a:r>
        </a:p>
      </dsp:txBody>
      <dsp:txXfrm>
        <a:off x="2594501" y="1813268"/>
        <a:ext cx="2593210" cy="3807863"/>
      </dsp:txXfrm>
    </dsp:sp>
    <dsp:sp modelId="{1A0C162B-D0BA-4BAB-970E-34C00B108C1C}">
      <dsp:nvSpPr>
        <dsp:cNvPr id="0" name=""/>
        <dsp:cNvSpPr/>
      </dsp:nvSpPr>
      <dsp:spPr>
        <a:xfrm>
          <a:off x="5187711" y="1813268"/>
          <a:ext cx="2593210" cy="380786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Meat Production- that includes Meat Processing, Egg Production, Broiler Production and  Piggery</a:t>
          </a:r>
        </a:p>
      </dsp:txBody>
      <dsp:txXfrm>
        <a:off x="5187711" y="1813268"/>
        <a:ext cx="2593210" cy="3807863"/>
      </dsp:txXfrm>
    </dsp:sp>
    <dsp:sp modelId="{EBED0642-A06F-451B-83C0-70E7786A5FBC}">
      <dsp:nvSpPr>
        <dsp:cNvPr id="0" name=""/>
        <dsp:cNvSpPr/>
      </dsp:nvSpPr>
      <dsp:spPr>
        <a:xfrm>
          <a:off x="7710697" y="1828004"/>
          <a:ext cx="3111929" cy="380786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CCTV Installation and Repairs-</a:t>
          </a:r>
          <a:r>
            <a:rPr lang="en-US" sz="2800" b="0" i="0" kern="1200" dirty="0"/>
            <a:t>Home  and business security solutions</a:t>
          </a:r>
          <a:endParaRPr lang="en-ZA" sz="2800" kern="1200" dirty="0"/>
        </a:p>
      </dsp:txBody>
      <dsp:txXfrm>
        <a:off x="7710697" y="1828004"/>
        <a:ext cx="3111929" cy="3807863"/>
      </dsp:txXfrm>
    </dsp:sp>
    <dsp:sp modelId="{1580D249-665F-4D2F-913B-D5AE496761DA}">
      <dsp:nvSpPr>
        <dsp:cNvPr id="0" name=""/>
        <dsp:cNvSpPr/>
      </dsp:nvSpPr>
      <dsp:spPr>
        <a:xfrm>
          <a:off x="0" y="5621132"/>
          <a:ext cx="10894142" cy="423095"/>
        </a:xfrm>
        <a:prstGeom prst="rect">
          <a:avLst/>
        </a:prstGeom>
        <a:solidFill>
          <a:srgbClr val="920000"/>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B43009D-697B-3E42-B591-112C4EAB7B62}" type="datetimeFigureOut">
              <a:rPr lang="en-US" smtClean="0"/>
              <a:t>8/22/2020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D6A9B14-3A30-D94C-B367-1E469A1910DB}" type="slidenum">
              <a:rPr lang="en-US" smtClean="0"/>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D6A9B14-3A30-D94C-B367-1E469A1910DB}" type="slidenum">
              <a:rPr lang="en-US" smtClean="0"/>
              <a:t>1</a:t>
            </a:fld>
            <a:endParaRPr lang="en-US"/>
          </a:p>
        </p:txBody>
      </p:sp>
    </p:spTree>
    <p:extLst>
      <p:ext uri="{BB962C8B-B14F-4D97-AF65-F5344CB8AC3E}">
        <p14:creationId xmlns:p14="http://schemas.microsoft.com/office/powerpoint/2010/main" val="267349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D6A9B14-3A30-D94C-B367-1E469A1910DB}" type="slidenum">
              <a:rPr lang="en-US" smtClean="0"/>
              <a:t>2</a:t>
            </a:fld>
            <a:endParaRPr lang="en-US"/>
          </a:p>
        </p:txBody>
      </p:sp>
    </p:spTree>
    <p:extLst>
      <p:ext uri="{BB962C8B-B14F-4D97-AF65-F5344CB8AC3E}">
        <p14:creationId xmlns:p14="http://schemas.microsoft.com/office/powerpoint/2010/main" val="110686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6A9B14-3A30-D94C-B367-1E469A1910DB}" type="slidenum">
              <a:rPr lang="en-US" smtClean="0"/>
              <a:t>4</a:t>
            </a:fld>
            <a:endParaRPr lang="en-US"/>
          </a:p>
        </p:txBody>
      </p:sp>
    </p:spTree>
    <p:extLst>
      <p:ext uri="{BB962C8B-B14F-4D97-AF65-F5344CB8AC3E}">
        <p14:creationId xmlns:p14="http://schemas.microsoft.com/office/powerpoint/2010/main" val="10135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C397C8-4B05-7047-8560-DEB8124F461A}"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397C8-4B05-7047-8560-DEB8124F461A}"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397C8-4B05-7047-8560-DEB8124F461A}"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397C8-4B05-7047-8560-DEB8124F461A}"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C397C8-4B05-7047-8560-DEB8124F461A}" type="datetimeFigureOut">
              <a:rPr lang="en-US" smtClean="0"/>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C397C8-4B05-7047-8560-DEB8124F461A}" type="datetimeFigureOut">
              <a:rPr lang="en-US" smtClean="0"/>
              <a:t>8/22/2020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C397C8-4B05-7047-8560-DEB8124F461A}" type="datetimeFigureOut">
              <a:rPr lang="en-US" smtClean="0"/>
              <a:t>8/22/2020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C397C8-4B05-7047-8560-DEB8124F461A}" type="datetimeFigureOut">
              <a:rPr lang="en-US" smtClean="0"/>
              <a:t>8/22/2020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C397C8-4B05-7047-8560-DEB8124F461A}" type="datetimeFigureOut">
              <a:rPr lang="en-US" smtClean="0"/>
              <a:t>8/22/2020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C397C8-4B05-7047-8560-DEB8124F461A}" type="datetimeFigureOut">
              <a:rPr lang="en-US" smtClean="0"/>
              <a:t>8/22/2020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C397C8-4B05-7047-8560-DEB8124F461A}" type="datetimeFigureOut">
              <a:rPr lang="en-US" smtClean="0"/>
              <a:t>8/22/2020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FA052-C616-934A-9932-14AF87313200}"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C397C8-4B05-7047-8560-DEB8124F461A}" type="datetimeFigureOut">
              <a:rPr lang="en-US" smtClean="0"/>
              <a:t>8/22/2020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FA052-C616-934A-9932-14AF87313200}"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uchprojects.co.z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9324" y="0"/>
            <a:ext cx="8052619" cy="6858000"/>
          </a:xfrm>
          <a:prstGeom prst="rect">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sp>
        <p:nvSpPr>
          <p:cNvPr id="2" name="TextBox 1"/>
          <p:cNvSpPr txBox="1"/>
          <p:nvPr/>
        </p:nvSpPr>
        <p:spPr>
          <a:xfrm>
            <a:off x="1743554" y="2228671"/>
            <a:ext cx="4126489" cy="1200329"/>
          </a:xfrm>
          <a:prstGeom prst="rect">
            <a:avLst/>
          </a:prstGeom>
          <a:noFill/>
        </p:spPr>
        <p:txBody>
          <a:bodyPr wrap="square" rtlCol="0">
            <a:spAutoFit/>
          </a:bodyPr>
          <a:lstStyle/>
          <a:p>
            <a:pPr algn="ctr"/>
            <a:r>
              <a:rPr lang="en-US" sz="3600" b="1" dirty="0">
                <a:solidFill>
                  <a:schemeClr val="bg1"/>
                </a:solidFill>
                <a:latin typeface="AvenirNext LT Pro" charset="0"/>
                <a:ea typeface="AvenirNext LT Pro" charset="0"/>
                <a:cs typeface="AvenirNext LT Pro" charset="0"/>
              </a:rPr>
              <a:t>Much Projects Holdings Pty Ltd</a:t>
            </a:r>
            <a:endParaRPr lang="en-US" sz="3600" dirty="0">
              <a:solidFill>
                <a:schemeClr val="bg1"/>
              </a:solidFill>
              <a:latin typeface="AvenirNext LT Pro" charset="0"/>
              <a:ea typeface="AvenirNext LT Pro" charset="0"/>
              <a:cs typeface="AvenirNext LT Pro" charset="0"/>
            </a:endParaRPr>
          </a:p>
        </p:txBody>
      </p:sp>
      <p:sp>
        <p:nvSpPr>
          <p:cNvPr id="4" name="Rectangle 3"/>
          <p:cNvSpPr/>
          <p:nvPr/>
        </p:nvSpPr>
        <p:spPr>
          <a:xfrm>
            <a:off x="3524865" y="4826675"/>
            <a:ext cx="4395019" cy="1477328"/>
          </a:xfrm>
          <a:prstGeom prst="rect">
            <a:avLst/>
          </a:prstGeom>
        </p:spPr>
        <p:txBody>
          <a:bodyPr wrap="square">
            <a:spAutoFit/>
          </a:bodyPr>
          <a:lstStyle/>
          <a:p>
            <a:pPr algn="r"/>
            <a:r>
              <a:rPr lang="en-US" dirty="0">
                <a:solidFill>
                  <a:schemeClr val="bg1"/>
                </a:solidFill>
                <a:latin typeface="AvenirNext LT Pro" charset="0"/>
                <a:ea typeface="AvenirNext LT Pro" charset="0"/>
                <a:cs typeface="AvenirNext LT Pro" charset="0"/>
              </a:rPr>
              <a:t>17 Van </a:t>
            </a:r>
            <a:r>
              <a:rPr lang="en-US" dirty="0" err="1">
                <a:solidFill>
                  <a:schemeClr val="bg1"/>
                </a:solidFill>
                <a:latin typeface="AvenirNext LT Pro" charset="0"/>
                <a:ea typeface="AvenirNext LT Pro" charset="0"/>
                <a:cs typeface="AvenirNext LT Pro" charset="0"/>
              </a:rPr>
              <a:t>Lill</a:t>
            </a:r>
            <a:r>
              <a:rPr lang="en-US" dirty="0">
                <a:solidFill>
                  <a:schemeClr val="bg1"/>
                </a:solidFill>
                <a:latin typeface="AvenirNext LT Pro" charset="0"/>
                <a:ea typeface="AvenirNext LT Pro" charset="0"/>
                <a:cs typeface="AvenirNext LT Pro" charset="0"/>
              </a:rPr>
              <a:t> Street, </a:t>
            </a:r>
            <a:r>
              <a:rPr lang="en-US" dirty="0" err="1">
                <a:solidFill>
                  <a:schemeClr val="bg1"/>
                </a:solidFill>
                <a:latin typeface="AvenirNext LT Pro" charset="0"/>
                <a:ea typeface="AvenirNext LT Pro" charset="0"/>
                <a:cs typeface="AvenirNext LT Pro" charset="0"/>
              </a:rPr>
              <a:t>Witpoortjie</a:t>
            </a:r>
            <a:r>
              <a:rPr lang="en-US" dirty="0">
                <a:solidFill>
                  <a:schemeClr val="bg1"/>
                </a:solidFill>
                <a:latin typeface="AvenirNext LT Pro" charset="0"/>
                <a:ea typeface="AvenirNext LT Pro" charset="0"/>
                <a:cs typeface="AvenirNext LT Pro" charset="0"/>
              </a:rPr>
              <a:t>, Roodepoort</a:t>
            </a:r>
          </a:p>
          <a:p>
            <a:pPr algn="r"/>
            <a:r>
              <a:rPr lang="en-US" dirty="0">
                <a:solidFill>
                  <a:schemeClr val="bg1"/>
                </a:solidFill>
                <a:latin typeface="AvenirNext LT Pro" charset="0"/>
                <a:ea typeface="AvenirNext LT Pro" charset="0"/>
                <a:cs typeface="AvenirNext LT Pro" charset="0"/>
                <a:hlinkClick r:id="rId3"/>
              </a:rPr>
              <a:t>www.muchprojects.co.za</a:t>
            </a:r>
            <a:endParaRPr lang="en-US" dirty="0">
              <a:solidFill>
                <a:schemeClr val="bg1"/>
              </a:solidFill>
              <a:latin typeface="AvenirNext LT Pro" charset="0"/>
              <a:ea typeface="AvenirNext LT Pro" charset="0"/>
              <a:cs typeface="AvenirNext LT Pro" charset="0"/>
            </a:endParaRPr>
          </a:p>
          <a:p>
            <a:pPr algn="r"/>
            <a:r>
              <a:rPr lang="en-US" dirty="0">
                <a:solidFill>
                  <a:schemeClr val="bg1"/>
                </a:solidFill>
                <a:latin typeface="AvenirNext LT Pro" charset="0"/>
                <a:ea typeface="AvenirNext LT Pro" charset="0"/>
                <a:cs typeface="AvenirNext LT Pro" charset="0"/>
              </a:rPr>
              <a:t>E-mail: admin@muchprojects.co.za</a:t>
            </a:r>
          </a:p>
          <a:p>
            <a:pPr algn="r"/>
            <a:r>
              <a:rPr lang="en-US" dirty="0">
                <a:solidFill>
                  <a:schemeClr val="bg1"/>
                </a:solidFill>
                <a:latin typeface="AvenirNext LT Pro" charset="0"/>
                <a:ea typeface="AvenirNext LT Pro" charset="0"/>
                <a:cs typeface="AvenirNext LT Pro" charset="0"/>
              </a:rPr>
              <a:t>Tel: 086 057 9290</a:t>
            </a:r>
          </a:p>
          <a:p>
            <a:pPr algn="r"/>
            <a:r>
              <a:rPr lang="en-US" dirty="0">
                <a:solidFill>
                  <a:schemeClr val="bg1"/>
                </a:solidFill>
                <a:latin typeface="AvenirNext LT Pro" charset="0"/>
                <a:ea typeface="AvenirNext LT Pro" charset="0"/>
                <a:cs typeface="AvenirNext LT Pro" charset="0"/>
              </a:rPr>
              <a:t>Cell: 0832976995</a:t>
            </a:r>
          </a:p>
        </p:txBody>
      </p:sp>
      <p:pic>
        <p:nvPicPr>
          <p:cNvPr id="5" name="Picture 4">
            <a:extLst>
              <a:ext uri="{FF2B5EF4-FFF2-40B4-BE49-F238E27FC236}">
                <a16:creationId xmlns:a16="http://schemas.microsoft.com/office/drawing/2014/main" id="{D0CFFFFB-0C8D-4E98-9552-DB15C834289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686356" y="125687"/>
            <a:ext cx="2802637" cy="2435768"/>
          </a:xfrm>
          <a:prstGeom prst="rect">
            <a:avLst/>
          </a:prstGeom>
          <a:noFill/>
          <a:ln>
            <a:noFill/>
          </a:ln>
        </p:spPr>
      </p:pic>
      <p:pic>
        <p:nvPicPr>
          <p:cNvPr id="1026" name="Picture 2" descr="https://www.freelogoservices.com/api/main/ph/zjHl2lgef9cYrQL0JFa7kzbw2vuDrh5JkBjM3jp9OXdE9g5shnN1i...Bv9ettdV9dsBUGw0pY">
            <a:extLst>
              <a:ext uri="{FF2B5EF4-FFF2-40B4-BE49-F238E27FC236}">
                <a16:creationId xmlns:a16="http://schemas.microsoft.com/office/drawing/2014/main" id="{434374F2-1944-48AF-BBF9-7144E3928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356" y="2618728"/>
            <a:ext cx="2362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7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A180F6-8CBF-4326-ACEB-919E2740EFE9}"/>
              </a:ext>
            </a:extLst>
          </p:cNvPr>
          <p:cNvSpPr/>
          <p:nvPr/>
        </p:nvSpPr>
        <p:spPr>
          <a:xfrm>
            <a:off x="-1" y="309405"/>
            <a:ext cx="4573383" cy="707886"/>
          </a:xfrm>
          <a:prstGeom prst="rect">
            <a:avLst/>
          </a:prstGeom>
        </p:spPr>
        <p:txBody>
          <a:bodyPr wrap="square">
            <a:spAutoFit/>
          </a:bodyPr>
          <a:lstStyle/>
          <a:p>
            <a:pPr algn="ctr"/>
            <a:r>
              <a:rPr lang="en-ZA" sz="4000" b="1" dirty="0">
                <a:solidFill>
                  <a:srgbClr val="920000"/>
                </a:solidFill>
                <a:latin typeface="Montserrat"/>
              </a:rPr>
              <a:t>Some of our Clients</a:t>
            </a:r>
            <a:endParaRPr lang="en-ZA" sz="4000" b="1" i="0" dirty="0">
              <a:solidFill>
                <a:srgbClr val="920000"/>
              </a:solidFill>
              <a:effectLst/>
              <a:latin typeface="Montserrat"/>
            </a:endParaRPr>
          </a:p>
        </p:txBody>
      </p:sp>
      <p:pic>
        <p:nvPicPr>
          <p:cNvPr id="11" name="Picture 10" descr="Britepak">
            <a:extLst>
              <a:ext uri="{FF2B5EF4-FFF2-40B4-BE49-F238E27FC236}">
                <a16:creationId xmlns:a16="http://schemas.microsoft.com/office/drawing/2014/main" id="{984BE1E4-641B-4209-BE53-5E54026A80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9110" y="1459742"/>
            <a:ext cx="1558290" cy="516890"/>
          </a:xfrm>
          <a:prstGeom prst="rect">
            <a:avLst/>
          </a:prstGeom>
          <a:noFill/>
        </p:spPr>
      </p:pic>
      <p:pic>
        <p:nvPicPr>
          <p:cNvPr id="1026" name="Picture 2" descr="Image result for Randwater">
            <a:extLst>
              <a:ext uri="{FF2B5EF4-FFF2-40B4-BE49-F238E27FC236}">
                <a16:creationId xmlns:a16="http://schemas.microsoft.com/office/drawing/2014/main" id="{2814780E-15F8-4E0B-9146-32A1C0C4A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108" y="1459742"/>
            <a:ext cx="14382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76A470D-BC33-46F1-B71C-31AEAB464532}"/>
              </a:ext>
            </a:extLst>
          </p:cNvPr>
          <p:cNvPicPr/>
          <p:nvPr/>
        </p:nvPicPr>
        <p:blipFill>
          <a:blip r:embed="rId4"/>
          <a:stretch>
            <a:fillRect/>
          </a:stretch>
        </p:blipFill>
        <p:spPr>
          <a:xfrm>
            <a:off x="5753624" y="1447677"/>
            <a:ext cx="1864995" cy="774065"/>
          </a:xfrm>
          <a:prstGeom prst="rect">
            <a:avLst/>
          </a:prstGeom>
        </p:spPr>
      </p:pic>
      <p:pic>
        <p:nvPicPr>
          <p:cNvPr id="14" name="Picture 13" descr="Transpaco Limited">
            <a:extLst>
              <a:ext uri="{FF2B5EF4-FFF2-40B4-BE49-F238E27FC236}">
                <a16:creationId xmlns:a16="http://schemas.microsoft.com/office/drawing/2014/main" id="{DBAD916C-0B8E-4466-8837-AA314EFE433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0787" y="2741725"/>
            <a:ext cx="1925955" cy="548640"/>
          </a:xfrm>
          <a:prstGeom prst="rect">
            <a:avLst/>
          </a:prstGeom>
          <a:noFill/>
          <a:ln>
            <a:noFill/>
          </a:ln>
        </p:spPr>
      </p:pic>
      <p:pic>
        <p:nvPicPr>
          <p:cNvPr id="1028" name="Picture 4" descr="Nampak Limited - Home | Facebook">
            <a:extLst>
              <a:ext uri="{FF2B5EF4-FFF2-40B4-BE49-F238E27FC236}">
                <a16:creationId xmlns:a16="http://schemas.microsoft.com/office/drawing/2014/main" id="{204D9B70-393F-4082-8A9A-37A04AEA1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uKwakhile Logo Transparent">
            <a:extLst>
              <a:ext uri="{FF2B5EF4-FFF2-40B4-BE49-F238E27FC236}">
                <a16:creationId xmlns:a16="http://schemas.microsoft.com/office/drawing/2014/main" id="{5CFC869C-518C-4E23-B505-62B019FA718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624918" y="2068830"/>
            <a:ext cx="2198370" cy="1360170"/>
          </a:xfrm>
          <a:prstGeom prst="rect">
            <a:avLst/>
          </a:prstGeom>
          <a:noFill/>
          <a:ln>
            <a:noFill/>
          </a:ln>
        </p:spPr>
      </p:pic>
      <p:pic>
        <p:nvPicPr>
          <p:cNvPr id="1030" name="Picture 6" descr="J3 Construction LOGO final design">
            <a:extLst>
              <a:ext uri="{FF2B5EF4-FFF2-40B4-BE49-F238E27FC236}">
                <a16:creationId xmlns:a16="http://schemas.microsoft.com/office/drawing/2014/main" id="{EA52387C-8E1E-460C-B1FD-5EC284C006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906223"/>
            <a:ext cx="4114800" cy="9928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56BA611-7F80-4DB5-8285-62AB8E796C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918" y="3906223"/>
            <a:ext cx="2584709" cy="99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1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303519"/>
            <a:ext cx="7433185" cy="1554481"/>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Company Overview</a:t>
            </a:r>
          </a:p>
        </p:txBody>
      </p:sp>
      <p:sp>
        <p:nvSpPr>
          <p:cNvPr id="3" name="TextBox 2"/>
          <p:cNvSpPr txBox="1"/>
          <p:nvPr/>
        </p:nvSpPr>
        <p:spPr>
          <a:xfrm>
            <a:off x="1" y="0"/>
            <a:ext cx="7433185" cy="5355312"/>
          </a:xfrm>
          <a:prstGeom prst="rect">
            <a:avLst/>
          </a:prstGeom>
          <a:solidFill>
            <a:schemeClr val="bg1"/>
          </a:solidFill>
        </p:spPr>
        <p:txBody>
          <a:bodyPr wrap="square" rtlCol="0">
            <a:spAutoFit/>
          </a:bodyPr>
          <a:lstStyle/>
          <a:p>
            <a:pPr algn="just"/>
            <a:r>
              <a:rPr lang="en-US" b="1" dirty="0"/>
              <a:t>Much Projects Holdings </a:t>
            </a:r>
            <a:r>
              <a:rPr lang="en-US" dirty="0"/>
              <a:t>is a diversified business specialising in Plant Manufacturing and Maintenance, Meat Production, Property Rentals as well as  CCTV Installation and Maintenance.</a:t>
            </a:r>
          </a:p>
          <a:p>
            <a:pPr algn="just"/>
            <a:br>
              <a:rPr lang="en-US" dirty="0"/>
            </a:br>
            <a:r>
              <a:rPr lang="en-US" dirty="0"/>
              <a:t>We are a customer focused business that is driven by a desire to add value and to contribute to the success and sustainability of those we serve. Our talented team, business processes and systems have been geared to ensure we deliver a superior service for our customers.</a:t>
            </a:r>
          </a:p>
          <a:p>
            <a:pPr algn="just"/>
            <a:r>
              <a:rPr lang="en-US" b="1" dirty="0"/>
              <a:t>We continue to build the business on a foundation of sterling and hands-on leadership, exceptional business management practices, lean and efficient processes with the aim of delivering quality, personalised services at a reasonable cost to our customers.</a:t>
            </a:r>
            <a:endParaRPr lang="en-US" dirty="0"/>
          </a:p>
          <a:p>
            <a:pPr algn="just"/>
            <a:r>
              <a:rPr lang="en-US" dirty="0"/>
              <a:t>We aggressively use technology to improve efficiencies and lower operational costs across all business divisions. We actively engage with our customers to ensure our services and solutions continue to add value to their triple bottom line. The company  is managed by an experienced and capable team of executives who are committed to building strong relationships with all our customers, both large and small whilst steadily growing the business into a recognised and trusted South African brand.</a:t>
            </a:r>
            <a:r>
              <a:rPr lang="en-US" dirty="0">
                <a:solidFill>
                  <a:schemeClr val="bg1"/>
                </a:solidFill>
                <a:latin typeface="AvenirNext LT Pro" charset="0"/>
                <a:ea typeface="AvenirNext LT Pro" charset="0"/>
                <a:cs typeface="AvenirNext LT Pro" charset="0"/>
              </a:rPr>
              <a:t>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7037" r="18519"/>
          <a:stretch/>
        </p:blipFill>
        <p:spPr>
          <a:xfrm>
            <a:off x="7433186" y="0"/>
            <a:ext cx="4758813" cy="6858000"/>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6095999" cy="6857999"/>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3242" y="4191250"/>
            <a:ext cx="4355957" cy="1325563"/>
          </a:xfrm>
        </p:spPr>
        <p:txBody>
          <a:bodyPr>
            <a:normAutofit/>
          </a:bodyPr>
          <a:lstStyle/>
          <a:p>
            <a:pPr algn="ctr"/>
            <a:r>
              <a:rPr lang="en-US" sz="4000" b="1" dirty="0">
                <a:solidFill>
                  <a:schemeClr val="bg1"/>
                </a:solidFill>
                <a:latin typeface="AvenirNext LT Pro" charset="0"/>
                <a:ea typeface="AvenirNext LT Pro" charset="0"/>
                <a:cs typeface="AvenirNext LT Pro" charset="0"/>
              </a:rPr>
              <a:t>Mission and Vision</a:t>
            </a:r>
            <a:endParaRPr lang="en-US" b="1" dirty="0">
              <a:solidFill>
                <a:schemeClr val="bg1"/>
              </a:solidFill>
              <a:latin typeface="AvenirNext LT Pro" charset="0"/>
              <a:ea typeface="AvenirNext LT Pro" charset="0"/>
              <a:cs typeface="AvenirNext LT Pro" charset="0"/>
            </a:endParaRPr>
          </a:p>
        </p:txBody>
      </p:sp>
      <p:sp>
        <p:nvSpPr>
          <p:cNvPr id="3" name="TextBox 2"/>
          <p:cNvSpPr txBox="1"/>
          <p:nvPr/>
        </p:nvSpPr>
        <p:spPr>
          <a:xfrm>
            <a:off x="334241" y="407575"/>
            <a:ext cx="5476624" cy="3662541"/>
          </a:xfrm>
          <a:prstGeom prst="rect">
            <a:avLst/>
          </a:prstGeom>
          <a:noFill/>
        </p:spPr>
        <p:txBody>
          <a:bodyPr wrap="square" rtlCol="0">
            <a:spAutoFit/>
          </a:bodyPr>
          <a:lstStyle/>
          <a:p>
            <a:br>
              <a:rPr lang="en-US" dirty="0"/>
            </a:br>
            <a:r>
              <a:rPr lang="en-US" sz="2800" dirty="0"/>
              <a:t>To add value and to contribute to the success and sustainability of those we serve through our people. Our talented team, business processes and systems have been geared to ensure we deliver a superior service for our customers.</a:t>
            </a:r>
          </a:p>
          <a:p>
            <a:endParaRPr lang="en-US" dirty="0"/>
          </a:p>
        </p:txBody>
      </p:sp>
      <p:sp>
        <p:nvSpPr>
          <p:cNvPr id="6" name="Rectangle 5"/>
          <p:cNvSpPr/>
          <p:nvPr/>
        </p:nvSpPr>
        <p:spPr>
          <a:xfrm>
            <a:off x="6125495" y="1"/>
            <a:ext cx="6096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00453" y="1160255"/>
            <a:ext cx="4557306" cy="381642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Quality products</a:t>
            </a:r>
            <a:endParaRPr lang="en-ZA" sz="2800" dirty="0"/>
          </a:p>
          <a:p>
            <a:pPr marL="457200" lvl="0" indent="-457200">
              <a:buFont typeface="Arial" panose="020B0604020202020204" pitchFamily="34" charset="0"/>
              <a:buChar char="•"/>
            </a:pPr>
            <a:r>
              <a:rPr lang="en-US" sz="2800" dirty="0"/>
              <a:t>Excellent Customer Service</a:t>
            </a:r>
            <a:endParaRPr lang="en-ZA" sz="2800" dirty="0"/>
          </a:p>
          <a:p>
            <a:pPr marL="457200" lvl="0" indent="-457200">
              <a:buFont typeface="Arial" panose="020B0604020202020204" pitchFamily="34" charset="0"/>
              <a:buChar char="•"/>
            </a:pPr>
            <a:r>
              <a:rPr lang="en-US" sz="2800" dirty="0"/>
              <a:t>Accountability </a:t>
            </a:r>
            <a:endParaRPr lang="en-ZA" sz="2800" dirty="0"/>
          </a:p>
          <a:p>
            <a:pPr marL="457200" lvl="0" indent="-457200">
              <a:buFont typeface="Arial" panose="020B0604020202020204" pitchFamily="34" charset="0"/>
              <a:buChar char="•"/>
            </a:pPr>
            <a:r>
              <a:rPr lang="en-US" sz="2800" dirty="0"/>
              <a:t>Continuous learning and improvement </a:t>
            </a:r>
            <a:endParaRPr lang="en-ZA" sz="2800" dirty="0"/>
          </a:p>
          <a:p>
            <a:pPr marL="457200" lvl="0" indent="-457200">
              <a:buFont typeface="Arial" panose="020B0604020202020204" pitchFamily="34" charset="0"/>
              <a:buChar char="•"/>
            </a:pPr>
            <a:r>
              <a:rPr lang="en-US" sz="2800" dirty="0"/>
              <a:t>Teamwork</a:t>
            </a:r>
            <a:endParaRPr lang="en-ZA" sz="2800" dirty="0"/>
          </a:p>
          <a:p>
            <a:pPr marL="457200" lvl="0" indent="-457200">
              <a:buFont typeface="Arial" panose="020B0604020202020204" pitchFamily="34" charset="0"/>
              <a:buChar char="•"/>
            </a:pPr>
            <a:r>
              <a:rPr lang="en-US" sz="2800" dirty="0"/>
              <a:t>Honesty and Transparency</a:t>
            </a:r>
            <a:endParaRPr lang="en-ZA" sz="2800" dirty="0"/>
          </a:p>
          <a:p>
            <a:pPr marL="457200" lvl="0" indent="-457200">
              <a:buFont typeface="Arial" panose="020B0604020202020204" pitchFamily="34" charset="0"/>
              <a:buChar char="•"/>
            </a:pPr>
            <a:r>
              <a:rPr lang="en-US" sz="2800" dirty="0"/>
              <a:t>Acting with integrity</a:t>
            </a:r>
            <a:endParaRPr lang="en-ZA" sz="2800" dirty="0"/>
          </a:p>
          <a:p>
            <a:pPr lvl="0"/>
            <a:endParaRPr lang="en-ZA" dirty="0"/>
          </a:p>
        </p:txBody>
      </p:sp>
      <p:sp>
        <p:nvSpPr>
          <p:cNvPr id="11" name="Title 1"/>
          <p:cNvSpPr txBox="1">
            <a:spLocks/>
          </p:cNvSpPr>
          <p:nvPr/>
        </p:nvSpPr>
        <p:spPr>
          <a:xfrm flipH="1">
            <a:off x="8026948" y="323548"/>
            <a:ext cx="2784759" cy="836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venirNext LT Pro" charset="0"/>
                <a:ea typeface="AvenirNext LT Pro" charset="0"/>
                <a:cs typeface="AvenirNext LT Pro" charset="0"/>
              </a:rPr>
              <a:t>Values</a:t>
            </a:r>
            <a:endParaRPr lang="en-US" b="1" dirty="0">
              <a:latin typeface="AvenirNext LT Pro" charset="0"/>
              <a:ea typeface="AvenirNext LT Pro" charset="0"/>
              <a:cs typeface="AvenirNext LT Pro" charset="0"/>
            </a:endParaRPr>
          </a:p>
        </p:txBody>
      </p:sp>
    </p:spTree>
    <p:extLst>
      <p:ext uri="{BB962C8B-B14F-4D97-AF65-F5344CB8AC3E}">
        <p14:creationId xmlns:p14="http://schemas.microsoft.com/office/powerpoint/2010/main" val="2446439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13855" y="0"/>
            <a:ext cx="6082145" cy="1814945"/>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3457044" y="285722"/>
            <a:ext cx="9371147" cy="1218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solidFill>
                  <a:schemeClr val="bg1"/>
                </a:solidFill>
                <a:latin typeface="AvenirNext LT Pro" charset="0"/>
                <a:ea typeface="AvenirNext LT Pro" charset="0"/>
                <a:cs typeface="AvenirNext LT Pro" charset="0"/>
              </a:rPr>
              <a:t>Meet the Management </a:t>
            </a:r>
          </a:p>
          <a:p>
            <a:pPr algn="r"/>
            <a:r>
              <a:rPr lang="en-US" sz="4000" b="1" dirty="0">
                <a:solidFill>
                  <a:schemeClr val="bg1"/>
                </a:solidFill>
                <a:latin typeface="AvenirNext LT Pro" charset="0"/>
                <a:ea typeface="AvenirNext LT Pro" charset="0"/>
                <a:cs typeface="AvenirNext LT Pro" charset="0"/>
              </a:rPr>
              <a:t>Team</a:t>
            </a:r>
            <a:endParaRPr lang="en-US" b="1" dirty="0">
              <a:solidFill>
                <a:schemeClr val="bg1"/>
              </a:solidFill>
              <a:latin typeface="AvenirNext LT Pro" charset="0"/>
              <a:ea typeface="AvenirNext LT Pro" charset="0"/>
              <a:cs typeface="AvenirNext LT Pro" charset="0"/>
            </a:endParaRPr>
          </a:p>
        </p:txBody>
      </p:sp>
      <p:pic>
        <p:nvPicPr>
          <p:cNvPr id="3" name="Picture 2" descr="A person posing for the camera&#10;&#10;Description automatically generated">
            <a:extLst>
              <a:ext uri="{FF2B5EF4-FFF2-40B4-BE49-F238E27FC236}">
                <a16:creationId xmlns:a16="http://schemas.microsoft.com/office/drawing/2014/main" id="{7ECD5427-E04B-4439-810A-C92E64C957D6}"/>
              </a:ext>
            </a:extLst>
          </p:cNvPr>
          <p:cNvPicPr>
            <a:picLocks noChangeAspect="1"/>
          </p:cNvPicPr>
          <p:nvPr/>
        </p:nvPicPr>
        <p:blipFill>
          <a:blip r:embed="rId3"/>
          <a:stretch>
            <a:fillRect/>
          </a:stretch>
        </p:blipFill>
        <p:spPr>
          <a:xfrm>
            <a:off x="201561" y="2492477"/>
            <a:ext cx="3111518" cy="2588341"/>
          </a:xfrm>
          <a:prstGeom prst="rect">
            <a:avLst/>
          </a:prstGeom>
        </p:spPr>
      </p:pic>
      <p:sp>
        <p:nvSpPr>
          <p:cNvPr id="10" name="TextBox 9">
            <a:extLst>
              <a:ext uri="{FF2B5EF4-FFF2-40B4-BE49-F238E27FC236}">
                <a16:creationId xmlns:a16="http://schemas.microsoft.com/office/drawing/2014/main" id="{E2264718-5DA1-40A4-8171-255172EEC2F5}"/>
              </a:ext>
            </a:extLst>
          </p:cNvPr>
          <p:cNvSpPr txBox="1"/>
          <p:nvPr/>
        </p:nvSpPr>
        <p:spPr>
          <a:xfrm>
            <a:off x="350411" y="5197242"/>
            <a:ext cx="2352568" cy="1200329"/>
          </a:xfrm>
          <a:prstGeom prst="rect">
            <a:avLst/>
          </a:prstGeom>
          <a:noFill/>
        </p:spPr>
        <p:txBody>
          <a:bodyPr wrap="square" rtlCol="0">
            <a:spAutoFit/>
          </a:bodyPr>
          <a:lstStyle/>
          <a:p>
            <a:pPr algn="ctr"/>
            <a:r>
              <a:rPr lang="en-US" b="1" dirty="0">
                <a:latin typeface="AvenirNext LT Pro" charset="0"/>
                <a:ea typeface="AvenirNext LT Pro" charset="0"/>
                <a:cs typeface="AvenirNext LT Pro" charset="0"/>
              </a:rPr>
              <a:t>Courage</a:t>
            </a:r>
          </a:p>
          <a:p>
            <a:pPr algn="ctr"/>
            <a:r>
              <a:rPr lang="en-US" dirty="0">
                <a:latin typeface="AvenirNext LT Pro" charset="0"/>
                <a:ea typeface="AvenirNext LT Pro" charset="0"/>
                <a:cs typeface="AvenirNext LT Pro" charset="0"/>
              </a:rPr>
              <a:t>Manager: Property Rentals and CCTV Installation/repairs</a:t>
            </a:r>
          </a:p>
        </p:txBody>
      </p:sp>
      <p:pic>
        <p:nvPicPr>
          <p:cNvPr id="4" name="Picture 3">
            <a:extLst>
              <a:ext uri="{FF2B5EF4-FFF2-40B4-BE49-F238E27FC236}">
                <a16:creationId xmlns:a16="http://schemas.microsoft.com/office/drawing/2014/main" id="{F1BFAF29-3946-4824-85B9-FD575FC8D6B6}"/>
              </a:ext>
            </a:extLst>
          </p:cNvPr>
          <p:cNvPicPr>
            <a:picLocks noChangeAspect="1"/>
          </p:cNvPicPr>
          <p:nvPr/>
        </p:nvPicPr>
        <p:blipFill>
          <a:blip r:embed="rId4"/>
          <a:stretch>
            <a:fillRect/>
          </a:stretch>
        </p:blipFill>
        <p:spPr>
          <a:xfrm>
            <a:off x="3682265" y="2492477"/>
            <a:ext cx="3111518" cy="2588341"/>
          </a:xfrm>
          <a:prstGeom prst="rect">
            <a:avLst/>
          </a:prstGeom>
        </p:spPr>
      </p:pic>
      <p:sp>
        <p:nvSpPr>
          <p:cNvPr id="11" name="TextBox 10">
            <a:extLst>
              <a:ext uri="{FF2B5EF4-FFF2-40B4-BE49-F238E27FC236}">
                <a16:creationId xmlns:a16="http://schemas.microsoft.com/office/drawing/2014/main" id="{85ABA070-CC90-40FD-B0B9-6DB3AF42ACFB}"/>
              </a:ext>
            </a:extLst>
          </p:cNvPr>
          <p:cNvSpPr txBox="1"/>
          <p:nvPr/>
        </p:nvSpPr>
        <p:spPr>
          <a:xfrm>
            <a:off x="3871251" y="5161907"/>
            <a:ext cx="2352568" cy="1200329"/>
          </a:xfrm>
          <a:prstGeom prst="rect">
            <a:avLst/>
          </a:prstGeom>
          <a:noFill/>
        </p:spPr>
        <p:txBody>
          <a:bodyPr wrap="square" rtlCol="0">
            <a:spAutoFit/>
          </a:bodyPr>
          <a:lstStyle/>
          <a:p>
            <a:pPr algn="ctr"/>
            <a:r>
              <a:rPr lang="en-US" b="1" dirty="0">
                <a:latin typeface="AvenirNext LT Pro" charset="0"/>
                <a:ea typeface="AvenirNext LT Pro" charset="0"/>
                <a:cs typeface="AvenirNext LT Pro" charset="0"/>
              </a:rPr>
              <a:t>Lesley</a:t>
            </a:r>
          </a:p>
          <a:p>
            <a:pPr algn="ctr"/>
            <a:r>
              <a:rPr lang="en-US" dirty="0">
                <a:latin typeface="AvenirNext LT Pro" charset="0"/>
                <a:ea typeface="AvenirNext LT Pro" charset="0"/>
                <a:cs typeface="AvenirNext LT Pro" charset="0"/>
              </a:rPr>
              <a:t>Manager: Engineering Projects and Maintenance </a:t>
            </a:r>
          </a:p>
        </p:txBody>
      </p:sp>
      <p:sp>
        <p:nvSpPr>
          <p:cNvPr id="13" name="TextBox 12">
            <a:extLst>
              <a:ext uri="{FF2B5EF4-FFF2-40B4-BE49-F238E27FC236}">
                <a16:creationId xmlns:a16="http://schemas.microsoft.com/office/drawing/2014/main" id="{248B0B6F-FE65-4AAF-BB8F-1A62E34B3BFA}"/>
              </a:ext>
            </a:extLst>
          </p:cNvPr>
          <p:cNvSpPr txBox="1"/>
          <p:nvPr/>
        </p:nvSpPr>
        <p:spPr>
          <a:xfrm>
            <a:off x="8009676" y="5080818"/>
            <a:ext cx="1913021" cy="923330"/>
          </a:xfrm>
          <a:prstGeom prst="rect">
            <a:avLst/>
          </a:prstGeom>
          <a:noFill/>
        </p:spPr>
        <p:txBody>
          <a:bodyPr wrap="square" rtlCol="0">
            <a:spAutoFit/>
          </a:bodyPr>
          <a:lstStyle/>
          <a:p>
            <a:pPr algn="ctr"/>
            <a:r>
              <a:rPr lang="en-US" b="1" dirty="0">
                <a:latin typeface="AvenirNext LT Pro" charset="0"/>
                <a:ea typeface="AvenirNext LT Pro" charset="0"/>
                <a:cs typeface="AvenirNext LT Pro" charset="0"/>
              </a:rPr>
              <a:t>Naume</a:t>
            </a:r>
          </a:p>
          <a:p>
            <a:pPr algn="ctr"/>
            <a:r>
              <a:rPr lang="en-US" dirty="0">
                <a:latin typeface="AvenirNext LT Pro" charset="0"/>
                <a:ea typeface="AvenirNext LT Pro" charset="0"/>
                <a:cs typeface="AvenirNext LT Pro" charset="0"/>
              </a:rPr>
              <a:t>Manager: Meat Production</a:t>
            </a:r>
          </a:p>
        </p:txBody>
      </p:sp>
      <p:pic>
        <p:nvPicPr>
          <p:cNvPr id="15" name="Picture 14">
            <a:extLst>
              <a:ext uri="{FF2B5EF4-FFF2-40B4-BE49-F238E27FC236}">
                <a16:creationId xmlns:a16="http://schemas.microsoft.com/office/drawing/2014/main" id="{009CB8EE-E620-47B5-ABBB-C0A152A96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3274" y="72397"/>
            <a:ext cx="2333625" cy="2333625"/>
          </a:xfrm>
          <a:prstGeom prst="rect">
            <a:avLst/>
          </a:prstGeom>
        </p:spPr>
      </p:pic>
      <p:pic>
        <p:nvPicPr>
          <p:cNvPr id="12" name="Picture 11">
            <a:extLst>
              <a:ext uri="{FF2B5EF4-FFF2-40B4-BE49-F238E27FC236}">
                <a16:creationId xmlns:a16="http://schemas.microsoft.com/office/drawing/2014/main" id="{EA432627-ABFD-4098-A970-A4D6226C7DD1}"/>
              </a:ext>
            </a:extLst>
          </p:cNvPr>
          <p:cNvPicPr>
            <a:picLocks noChangeAspect="1"/>
          </p:cNvPicPr>
          <p:nvPr/>
        </p:nvPicPr>
        <p:blipFill>
          <a:blip r:embed="rId6"/>
          <a:stretch>
            <a:fillRect/>
          </a:stretch>
        </p:blipFill>
        <p:spPr>
          <a:xfrm>
            <a:off x="7789901" y="2492477"/>
            <a:ext cx="2480960" cy="2460983"/>
          </a:xfrm>
          <a:prstGeom prst="rect">
            <a:avLst/>
          </a:prstGeom>
        </p:spPr>
      </p:pic>
      <p:sp>
        <p:nvSpPr>
          <p:cNvPr id="17" name="TextBox 16">
            <a:extLst>
              <a:ext uri="{FF2B5EF4-FFF2-40B4-BE49-F238E27FC236}">
                <a16:creationId xmlns:a16="http://schemas.microsoft.com/office/drawing/2014/main" id="{E054AE9F-95ED-4BF3-A32E-1C8D718CCBF4}"/>
              </a:ext>
            </a:extLst>
          </p:cNvPr>
          <p:cNvSpPr txBox="1"/>
          <p:nvPr/>
        </p:nvSpPr>
        <p:spPr>
          <a:xfrm>
            <a:off x="9411531" y="581005"/>
            <a:ext cx="1913021" cy="646331"/>
          </a:xfrm>
          <a:prstGeom prst="rect">
            <a:avLst/>
          </a:prstGeom>
          <a:noFill/>
        </p:spPr>
        <p:txBody>
          <a:bodyPr wrap="square" rtlCol="0">
            <a:spAutoFit/>
          </a:bodyPr>
          <a:lstStyle/>
          <a:p>
            <a:pPr algn="ctr"/>
            <a:r>
              <a:rPr lang="en-US" b="1" dirty="0">
                <a:latin typeface="AvenirNext LT Pro" charset="0"/>
                <a:ea typeface="AvenirNext LT Pro" charset="0"/>
                <a:cs typeface="AvenirNext LT Pro" charset="0"/>
              </a:rPr>
              <a:t>Jack </a:t>
            </a:r>
          </a:p>
          <a:p>
            <a:pPr algn="ctr"/>
            <a:r>
              <a:rPr lang="en-US" dirty="0">
                <a:latin typeface="AvenirNext LT Pro" charset="0"/>
                <a:ea typeface="AvenirNext LT Pro" charset="0"/>
                <a:cs typeface="AvenirNext LT Pro" charset="0"/>
              </a:rPr>
              <a:t>CEO</a:t>
            </a:r>
          </a:p>
        </p:txBody>
      </p:sp>
    </p:spTree>
    <p:extLst>
      <p:ext uri="{BB962C8B-B14F-4D97-AF65-F5344CB8AC3E}">
        <p14:creationId xmlns:p14="http://schemas.microsoft.com/office/powerpoint/2010/main" val="2136547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597E1-A2E2-4BCF-B031-1BDD575D44A3}"/>
              </a:ext>
            </a:extLst>
          </p:cNvPr>
          <p:cNvSpPr>
            <a:spLocks noGrp="1"/>
          </p:cNvSpPr>
          <p:nvPr>
            <p:ph idx="1"/>
          </p:nvPr>
        </p:nvSpPr>
        <p:spPr/>
        <p:txBody>
          <a:bodyPr/>
          <a:lstStyle/>
          <a:p>
            <a:endParaRPr lang="en-ZA" dirty="0"/>
          </a:p>
          <a:p>
            <a:pPr marL="0" indent="0">
              <a:buNone/>
            </a:pPr>
            <a:endParaRPr lang="en-ZA" dirty="0"/>
          </a:p>
        </p:txBody>
      </p:sp>
      <p:graphicFrame>
        <p:nvGraphicFramePr>
          <p:cNvPr id="6" name="Diagram 5">
            <a:extLst>
              <a:ext uri="{FF2B5EF4-FFF2-40B4-BE49-F238E27FC236}">
                <a16:creationId xmlns:a16="http://schemas.microsoft.com/office/drawing/2014/main" id="{1462B7F4-BD3E-405E-95EB-E3B465AD3EEE}"/>
              </a:ext>
            </a:extLst>
          </p:cNvPr>
          <p:cNvGraphicFramePr/>
          <p:nvPr>
            <p:extLst>
              <p:ext uri="{D42A27DB-BD31-4B8C-83A1-F6EECF244321}">
                <p14:modId xmlns:p14="http://schemas.microsoft.com/office/powerpoint/2010/main" val="1897980080"/>
              </p:ext>
            </p:extLst>
          </p:nvPr>
        </p:nvGraphicFramePr>
        <p:xfrm>
          <a:off x="818536" y="132735"/>
          <a:ext cx="10894142" cy="6044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6634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72D9-EAF7-4D03-B048-9493119029A1}"/>
              </a:ext>
            </a:extLst>
          </p:cNvPr>
          <p:cNvSpPr>
            <a:spLocks noGrp="1"/>
          </p:cNvSpPr>
          <p:nvPr>
            <p:ph type="title"/>
          </p:nvPr>
        </p:nvSpPr>
        <p:spPr>
          <a:xfrm>
            <a:off x="394161" y="103239"/>
            <a:ext cx="4377865" cy="1600200"/>
          </a:xfrm>
        </p:spPr>
        <p:txBody>
          <a:bodyPr/>
          <a:lstStyle/>
          <a:p>
            <a:r>
              <a:rPr lang="en-US" b="1" dirty="0">
                <a:solidFill>
                  <a:srgbClr val="920000"/>
                </a:solidFill>
              </a:rPr>
              <a:t>Our Services </a:t>
            </a:r>
            <a:r>
              <a:rPr lang="en-US" dirty="0">
                <a:solidFill>
                  <a:srgbClr val="920000"/>
                </a:solidFill>
              </a:rPr>
              <a:t>–Property Rentals and Management</a:t>
            </a:r>
            <a:endParaRPr lang="en-ZA" dirty="0">
              <a:solidFill>
                <a:srgbClr val="920000"/>
              </a:solidFill>
            </a:endParaRPr>
          </a:p>
        </p:txBody>
      </p:sp>
      <p:sp>
        <p:nvSpPr>
          <p:cNvPr id="3" name="Content Placeholder 2">
            <a:extLst>
              <a:ext uri="{FF2B5EF4-FFF2-40B4-BE49-F238E27FC236}">
                <a16:creationId xmlns:a16="http://schemas.microsoft.com/office/drawing/2014/main" id="{C6544434-F656-4292-9299-BC1525C088BB}"/>
              </a:ext>
            </a:extLst>
          </p:cNvPr>
          <p:cNvSpPr>
            <a:spLocks noGrp="1"/>
          </p:cNvSpPr>
          <p:nvPr>
            <p:ph idx="1"/>
          </p:nvPr>
        </p:nvSpPr>
        <p:spPr>
          <a:xfrm>
            <a:off x="5183188" y="280219"/>
            <a:ext cx="6172200" cy="6312310"/>
          </a:xfrm>
          <a:ln w="38100">
            <a:solidFill>
              <a:srgbClr val="920000"/>
            </a:solidFill>
          </a:ln>
        </p:spPr>
        <p:txBody>
          <a:bodyPr>
            <a:normAutofit/>
          </a:bodyPr>
          <a:lstStyle/>
          <a:p>
            <a:pPr marL="0" indent="0">
              <a:buNone/>
            </a:pPr>
            <a:r>
              <a:rPr lang="en-US" b="1" dirty="0"/>
              <a:t>We specialise in the following:</a:t>
            </a:r>
          </a:p>
          <a:p>
            <a:pPr marL="0" indent="0">
              <a:buNone/>
            </a:pPr>
            <a:endParaRPr lang="en-US" b="1" dirty="0"/>
          </a:p>
          <a:p>
            <a:pPr fontAlgn="base"/>
            <a:r>
              <a:rPr lang="en-ZA" sz="2800" dirty="0"/>
              <a:t>Student Accommodation servicing University of Johannesburg and University of Witwatersrand in Johannesburg</a:t>
            </a:r>
          </a:p>
          <a:p>
            <a:r>
              <a:rPr lang="en-ZA" sz="2800" dirty="0"/>
              <a:t>Residential property rentals in Johannesburg</a:t>
            </a:r>
          </a:p>
          <a:p>
            <a:r>
              <a:rPr lang="en-ZA" sz="2800" dirty="0"/>
              <a:t>Property Management on behalf of landlords</a:t>
            </a:r>
          </a:p>
        </p:txBody>
      </p:sp>
      <p:sp>
        <p:nvSpPr>
          <p:cNvPr id="4" name="Text Placeholder 3">
            <a:extLst>
              <a:ext uri="{FF2B5EF4-FFF2-40B4-BE49-F238E27FC236}">
                <a16:creationId xmlns:a16="http://schemas.microsoft.com/office/drawing/2014/main" id="{569F880B-FA7E-4F08-A4A2-2DA0B0E4AD99}"/>
              </a:ext>
            </a:extLst>
          </p:cNvPr>
          <p:cNvSpPr>
            <a:spLocks noGrp="1"/>
          </p:cNvSpPr>
          <p:nvPr>
            <p:ph type="body" sz="half" idx="2"/>
          </p:nvPr>
        </p:nvSpPr>
        <p:spPr>
          <a:xfrm>
            <a:off x="353962" y="1703439"/>
            <a:ext cx="4418064" cy="4889089"/>
          </a:xfrm>
          <a:ln w="41275" cmpd="thickThin">
            <a:solidFill>
              <a:srgbClr val="920000"/>
            </a:solidFill>
          </a:ln>
        </p:spPr>
        <p:txBody>
          <a:bodyPr/>
          <a:lstStyle/>
          <a:p>
            <a:r>
              <a:rPr lang="en-US" sz="2200" dirty="0"/>
              <a:t>We ensures prompt and professional services in offering a suitable property to meet the tenant's rental needs as close as possible </a:t>
            </a:r>
          </a:p>
          <a:p>
            <a:r>
              <a:rPr lang="en-US" sz="2200" dirty="0"/>
              <a:t>We believe that meeting the tenant's needs are important to meet our key business objectives which include ensuring a properly maintained property throughout the lease.</a:t>
            </a:r>
          </a:p>
          <a:p>
            <a:r>
              <a:rPr lang="en-US" sz="2200" dirty="0"/>
              <a:t>Our offerings include student accommodation and private residential properties</a:t>
            </a:r>
          </a:p>
          <a:p>
            <a:endParaRPr lang="en-ZA" dirty="0"/>
          </a:p>
        </p:txBody>
      </p:sp>
    </p:spTree>
    <p:extLst>
      <p:ext uri="{BB962C8B-B14F-4D97-AF65-F5344CB8AC3E}">
        <p14:creationId xmlns:p14="http://schemas.microsoft.com/office/powerpoint/2010/main" val="3810540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72D9-EAF7-4D03-B048-9493119029A1}"/>
              </a:ext>
            </a:extLst>
          </p:cNvPr>
          <p:cNvSpPr>
            <a:spLocks noGrp="1"/>
          </p:cNvSpPr>
          <p:nvPr>
            <p:ph type="title"/>
          </p:nvPr>
        </p:nvSpPr>
        <p:spPr>
          <a:xfrm>
            <a:off x="261426" y="265472"/>
            <a:ext cx="4491805" cy="1600200"/>
          </a:xfrm>
        </p:spPr>
        <p:txBody>
          <a:bodyPr>
            <a:normAutofit/>
          </a:bodyPr>
          <a:lstStyle/>
          <a:p>
            <a:r>
              <a:rPr lang="en-US" b="1" dirty="0">
                <a:solidFill>
                  <a:srgbClr val="920000"/>
                </a:solidFill>
              </a:rPr>
              <a:t>Our Services </a:t>
            </a:r>
            <a:r>
              <a:rPr lang="en-US" dirty="0">
                <a:solidFill>
                  <a:srgbClr val="920000"/>
                </a:solidFill>
              </a:rPr>
              <a:t>–Engineering Projects and Consulting-SBW Holdings</a:t>
            </a:r>
            <a:endParaRPr lang="en-ZA" dirty="0">
              <a:solidFill>
                <a:srgbClr val="920000"/>
              </a:solidFill>
            </a:endParaRPr>
          </a:p>
        </p:txBody>
      </p:sp>
      <p:sp>
        <p:nvSpPr>
          <p:cNvPr id="3" name="Content Placeholder 2">
            <a:extLst>
              <a:ext uri="{FF2B5EF4-FFF2-40B4-BE49-F238E27FC236}">
                <a16:creationId xmlns:a16="http://schemas.microsoft.com/office/drawing/2014/main" id="{C6544434-F656-4292-9299-BC1525C088BB}"/>
              </a:ext>
            </a:extLst>
          </p:cNvPr>
          <p:cNvSpPr>
            <a:spLocks noGrp="1"/>
          </p:cNvSpPr>
          <p:nvPr>
            <p:ph idx="1"/>
          </p:nvPr>
        </p:nvSpPr>
        <p:spPr>
          <a:xfrm>
            <a:off x="4937760" y="280219"/>
            <a:ext cx="6801956" cy="6312310"/>
          </a:xfrm>
          <a:ln w="38100">
            <a:solidFill>
              <a:srgbClr val="920000"/>
            </a:solidFill>
          </a:ln>
        </p:spPr>
        <p:txBody>
          <a:bodyPr>
            <a:normAutofit fontScale="70000" lnSpcReduction="20000"/>
          </a:bodyPr>
          <a:lstStyle/>
          <a:p>
            <a:pPr marL="0" indent="0">
              <a:buNone/>
            </a:pPr>
            <a:endParaRPr lang="en-US" sz="2500" b="1" dirty="0">
              <a:latin typeface="Arial" panose="020B0604020202020204" pitchFamily="34" charset="0"/>
              <a:cs typeface="Arial" panose="020B0604020202020204" pitchFamily="34" charset="0"/>
            </a:endParaRPr>
          </a:p>
          <a:p>
            <a:pPr marL="0" indent="0">
              <a:buNone/>
            </a:pPr>
            <a:r>
              <a:rPr lang="en-US" sz="2500" b="1" dirty="0">
                <a:latin typeface="Arial" panose="020B0604020202020204" pitchFamily="34" charset="0"/>
                <a:cs typeface="Arial" panose="020B0604020202020204" pitchFamily="34" charset="0"/>
              </a:rPr>
              <a:t>We specialise in the following:</a:t>
            </a:r>
          </a:p>
          <a:p>
            <a:pPr lvl="0" fontAlgn="base"/>
            <a:r>
              <a:rPr lang="en-ZA" sz="2600" dirty="0">
                <a:latin typeface="Arial" panose="020B0604020202020204" pitchFamily="34" charset="0"/>
                <a:cs typeface="Arial" panose="020B0604020202020204" pitchFamily="34" charset="0"/>
              </a:rPr>
              <a:t>Structural, thermal &amp; hygiene buildings</a:t>
            </a:r>
          </a:p>
          <a:p>
            <a:pPr lvl="0" fontAlgn="base"/>
            <a:r>
              <a:rPr lang="en-ZA" sz="2600" dirty="0">
                <a:latin typeface="Arial" panose="020B0604020202020204" pitchFamily="34" charset="0"/>
                <a:cs typeface="Arial" panose="020B0604020202020204" pitchFamily="34" charset="0"/>
              </a:rPr>
              <a:t>Plant Design and systems</a:t>
            </a:r>
          </a:p>
          <a:p>
            <a:pPr lvl="0" fontAlgn="base"/>
            <a:r>
              <a:rPr lang="en-ZA" sz="2600" dirty="0">
                <a:latin typeface="Arial" panose="020B0604020202020204" pitchFamily="34" charset="0"/>
                <a:cs typeface="Arial" panose="020B0604020202020204" pitchFamily="34" charset="0"/>
              </a:rPr>
              <a:t>Plate work</a:t>
            </a:r>
          </a:p>
          <a:p>
            <a:pPr lvl="0" fontAlgn="base"/>
            <a:r>
              <a:rPr lang="en-ZA" sz="2600" dirty="0">
                <a:latin typeface="Arial" panose="020B0604020202020204" pitchFamily="34" charset="0"/>
                <a:cs typeface="Arial" panose="020B0604020202020204" pitchFamily="34" charset="0"/>
              </a:rPr>
              <a:t>Fire protection </a:t>
            </a:r>
          </a:p>
          <a:p>
            <a:pPr lvl="0" fontAlgn="base"/>
            <a:r>
              <a:rPr lang="en-ZA" sz="2600" dirty="0">
                <a:latin typeface="Arial" panose="020B0604020202020204" pitchFamily="34" charset="0"/>
                <a:cs typeface="Arial" panose="020B0604020202020204" pitchFamily="34" charset="0"/>
              </a:rPr>
              <a:t>Supplying Mechanical engineering products and components</a:t>
            </a:r>
          </a:p>
          <a:p>
            <a:r>
              <a:rPr lang="en-ZA" sz="2600" dirty="0">
                <a:latin typeface="Arial" panose="020B0604020202020204" pitchFamily="34" charset="0"/>
                <a:cs typeface="Arial" panose="020B0604020202020204" pitchFamily="34" charset="0"/>
              </a:rPr>
              <a:t>Chiller, freezer &amp; controlled atmosphere solutions</a:t>
            </a:r>
          </a:p>
          <a:p>
            <a:r>
              <a:rPr lang="en-US" sz="2600" i="0" u="none" strike="noStrike" baseline="0" dirty="0">
                <a:solidFill>
                  <a:srgbClr val="000000"/>
                </a:solidFill>
                <a:latin typeface="Arial" panose="020B0604020202020204" pitchFamily="34" charset="0"/>
                <a:cs typeface="Arial" panose="020B0604020202020204" pitchFamily="34" charset="0"/>
              </a:rPr>
              <a:t>Supply mechanical components and spares </a:t>
            </a:r>
          </a:p>
          <a:p>
            <a:r>
              <a:rPr lang="en-US" sz="2600" i="0" u="none" strike="noStrike" baseline="0" dirty="0">
                <a:solidFill>
                  <a:srgbClr val="000000"/>
                </a:solidFill>
                <a:latin typeface="Arial" panose="020B0604020202020204" pitchFamily="34" charset="0"/>
                <a:cs typeface="Arial" panose="020B0604020202020204" pitchFamily="34" charset="0"/>
              </a:rPr>
              <a:t>Service, refurbish and install mechanical and electrical pumps (including alignment) </a:t>
            </a:r>
          </a:p>
          <a:p>
            <a:r>
              <a:rPr lang="en-US" sz="2600" i="0" u="none" strike="noStrike" baseline="0" dirty="0">
                <a:solidFill>
                  <a:srgbClr val="000000"/>
                </a:solidFill>
                <a:latin typeface="Arial" panose="020B0604020202020204" pitchFamily="34" charset="0"/>
                <a:cs typeface="Arial" panose="020B0604020202020204" pitchFamily="34" charset="0"/>
              </a:rPr>
              <a:t>Service and refurbish all sizes and types of valves </a:t>
            </a:r>
          </a:p>
          <a:p>
            <a:r>
              <a:rPr lang="en-US" sz="2600" i="0" u="none" strike="noStrike" baseline="0" dirty="0">
                <a:solidFill>
                  <a:srgbClr val="000000"/>
                </a:solidFill>
                <a:latin typeface="Arial" panose="020B0604020202020204" pitchFamily="34" charset="0"/>
                <a:cs typeface="Arial" panose="020B0604020202020204" pitchFamily="34" charset="0"/>
              </a:rPr>
              <a:t>All tubes and piping materials (steel </a:t>
            </a:r>
            <a:r>
              <a:rPr lang="en-US" sz="2600" i="0" u="none" strike="noStrike" baseline="0" dirty="0" err="1">
                <a:solidFill>
                  <a:srgbClr val="000000"/>
                </a:solidFill>
                <a:latin typeface="Arial" panose="020B0604020202020204" pitchFamily="34" charset="0"/>
                <a:cs typeface="Arial" panose="020B0604020202020204" pitchFamily="34" charset="0"/>
              </a:rPr>
              <a:t>i.e</a:t>
            </a:r>
            <a:r>
              <a:rPr lang="en-US" sz="2600" i="0" u="none" strike="noStrike" baseline="0" dirty="0">
                <a:solidFill>
                  <a:srgbClr val="000000"/>
                </a:solidFill>
                <a:latin typeface="Arial" panose="020B0604020202020204" pitchFamily="34" charset="0"/>
                <a:cs typeface="Arial" panose="020B0604020202020204" pitchFamily="34" charset="0"/>
              </a:rPr>
              <a:t> mild steel, carbon steel, stainless steel, cast iron) </a:t>
            </a:r>
          </a:p>
          <a:p>
            <a:r>
              <a:rPr lang="en-US" sz="2600" i="0" u="none" strike="noStrike" baseline="0" dirty="0">
                <a:solidFill>
                  <a:srgbClr val="000000"/>
                </a:solidFill>
                <a:latin typeface="Arial" panose="020B0604020202020204" pitchFamily="34" charset="0"/>
                <a:cs typeface="Arial" panose="020B0604020202020204" pitchFamily="34" charset="0"/>
              </a:rPr>
              <a:t>Fabrication and specialized welding of pipes and components </a:t>
            </a:r>
          </a:p>
          <a:p>
            <a:r>
              <a:rPr lang="en-US" sz="2600" i="0" u="none" strike="noStrike" baseline="0" dirty="0">
                <a:solidFill>
                  <a:srgbClr val="000000"/>
                </a:solidFill>
                <a:latin typeface="Arial" panose="020B0604020202020204" pitchFamily="34" charset="0"/>
                <a:cs typeface="Arial" panose="020B0604020202020204" pitchFamily="34" charset="0"/>
              </a:rPr>
              <a:t>Quality inspections of both mechanical and welding inspections according to ISO standards </a:t>
            </a:r>
          </a:p>
          <a:p>
            <a:r>
              <a:rPr lang="en-US" sz="2600" i="0" u="none" strike="noStrike" baseline="0" dirty="0">
                <a:solidFill>
                  <a:srgbClr val="000000"/>
                </a:solidFill>
                <a:latin typeface="Arial" panose="020B0604020202020204" pitchFamily="34" charset="0"/>
                <a:cs typeface="Arial" panose="020B0604020202020204" pitchFamily="34" charset="0"/>
              </a:rPr>
              <a:t>Statutory pressure tests of pressure vessels and pipes according their codes of constructions </a:t>
            </a:r>
          </a:p>
          <a:p>
            <a:r>
              <a:rPr lang="en-US" sz="2600" i="0" u="none" strike="noStrike" baseline="0" dirty="0">
                <a:solidFill>
                  <a:srgbClr val="000000"/>
                </a:solidFill>
                <a:latin typeface="Arial" panose="020B0604020202020204" pitchFamily="34" charset="0"/>
                <a:cs typeface="Arial" panose="020B0604020202020204" pitchFamily="34" charset="0"/>
              </a:rPr>
              <a:t>Gearbox service and installation (including alignment) </a:t>
            </a:r>
          </a:p>
          <a:p>
            <a:r>
              <a:rPr lang="en-US" sz="2600" i="0" u="none" strike="noStrike" baseline="0" dirty="0">
                <a:solidFill>
                  <a:srgbClr val="000000"/>
                </a:solidFill>
                <a:latin typeface="Arial" panose="020B0604020202020204" pitchFamily="34" charset="0"/>
                <a:cs typeface="Arial" panose="020B0604020202020204" pitchFamily="34" charset="0"/>
              </a:rPr>
              <a:t>Corrosion protection (painting according to ISO standards) </a:t>
            </a:r>
          </a:p>
        </p:txBody>
      </p:sp>
      <p:sp>
        <p:nvSpPr>
          <p:cNvPr id="4" name="Text Placeholder 3">
            <a:extLst>
              <a:ext uri="{FF2B5EF4-FFF2-40B4-BE49-F238E27FC236}">
                <a16:creationId xmlns:a16="http://schemas.microsoft.com/office/drawing/2014/main" id="{569F880B-FA7E-4F08-A4A2-2DA0B0E4AD99}"/>
              </a:ext>
            </a:extLst>
          </p:cNvPr>
          <p:cNvSpPr>
            <a:spLocks noGrp="1"/>
          </p:cNvSpPr>
          <p:nvPr>
            <p:ph type="body" sz="half" idx="2"/>
          </p:nvPr>
        </p:nvSpPr>
        <p:spPr>
          <a:xfrm>
            <a:off x="280220" y="1865673"/>
            <a:ext cx="4491806" cy="4726856"/>
          </a:xfrm>
          <a:ln w="41275" cmpd="thickThin">
            <a:solidFill>
              <a:srgbClr val="920000"/>
            </a:solidFill>
          </a:ln>
        </p:spPr>
        <p:txBody>
          <a:bodyPr>
            <a:normAutofit fontScale="92500" lnSpcReduction="10000"/>
          </a:bodyPr>
          <a:lstStyle/>
          <a:p>
            <a:r>
              <a:rPr lang="en-ZA" sz="2400" dirty="0"/>
              <a:t>Whether your businesses focus is large scale industrial systems or smaller mobile equipment, Much Projects’ subsidiary SBW Holdings  team is ideally positioned to help you optimise plant and machinery performance, ensure up time and reduce day-to-day running expenses. Service and maintenance are tailored to meet our clients’ needs whether its design and manufacturing of the plant or the maintenance of the plant. Our team of experts (plumbers, electricians, boiler makers, pipe fitters, welders, engineers, boulders, diesel mechanics) will ensure that we render professional service.</a:t>
            </a:r>
          </a:p>
          <a:p>
            <a:endParaRPr lang="en-ZA" dirty="0"/>
          </a:p>
        </p:txBody>
      </p:sp>
    </p:spTree>
    <p:extLst>
      <p:ext uri="{BB962C8B-B14F-4D97-AF65-F5344CB8AC3E}">
        <p14:creationId xmlns:p14="http://schemas.microsoft.com/office/powerpoint/2010/main" val="940891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72D9-EAF7-4D03-B048-9493119029A1}"/>
              </a:ext>
            </a:extLst>
          </p:cNvPr>
          <p:cNvSpPr>
            <a:spLocks noGrp="1"/>
          </p:cNvSpPr>
          <p:nvPr>
            <p:ph type="title"/>
          </p:nvPr>
        </p:nvSpPr>
        <p:spPr>
          <a:xfrm>
            <a:off x="408909" y="191729"/>
            <a:ext cx="3932237" cy="1600200"/>
          </a:xfrm>
        </p:spPr>
        <p:txBody>
          <a:bodyPr/>
          <a:lstStyle/>
          <a:p>
            <a:r>
              <a:rPr lang="en-US" b="1" dirty="0">
                <a:solidFill>
                  <a:srgbClr val="920000"/>
                </a:solidFill>
              </a:rPr>
              <a:t>Our Services </a:t>
            </a:r>
            <a:r>
              <a:rPr lang="en-US" dirty="0">
                <a:solidFill>
                  <a:srgbClr val="920000"/>
                </a:solidFill>
              </a:rPr>
              <a:t>–Security Services Solutions</a:t>
            </a:r>
            <a:endParaRPr lang="en-ZA" dirty="0">
              <a:solidFill>
                <a:srgbClr val="920000"/>
              </a:solidFill>
            </a:endParaRPr>
          </a:p>
        </p:txBody>
      </p:sp>
      <p:sp>
        <p:nvSpPr>
          <p:cNvPr id="3" name="Content Placeholder 2">
            <a:extLst>
              <a:ext uri="{FF2B5EF4-FFF2-40B4-BE49-F238E27FC236}">
                <a16:creationId xmlns:a16="http://schemas.microsoft.com/office/drawing/2014/main" id="{C6544434-F656-4292-9299-BC1525C088BB}"/>
              </a:ext>
            </a:extLst>
          </p:cNvPr>
          <p:cNvSpPr>
            <a:spLocks noGrp="1"/>
          </p:cNvSpPr>
          <p:nvPr>
            <p:ph idx="1"/>
          </p:nvPr>
        </p:nvSpPr>
        <p:spPr>
          <a:xfrm>
            <a:off x="5183188" y="280219"/>
            <a:ext cx="6172200" cy="6312310"/>
          </a:xfrm>
          <a:ln w="38100">
            <a:solidFill>
              <a:srgbClr val="920000"/>
            </a:solidFill>
          </a:ln>
        </p:spPr>
        <p:txBody>
          <a:bodyPr>
            <a:normAutofit/>
          </a:bodyPr>
          <a:lstStyle/>
          <a:p>
            <a:pPr marL="0" indent="0">
              <a:buNone/>
            </a:pPr>
            <a:r>
              <a:rPr lang="en-US" b="1" dirty="0"/>
              <a:t>We specialise in the following:</a:t>
            </a:r>
          </a:p>
          <a:p>
            <a:pPr marL="0" indent="0">
              <a:buNone/>
            </a:pPr>
            <a:r>
              <a:rPr lang="en-US" sz="2800" b="1" dirty="0"/>
              <a:t>Home and Business Security Solutions</a:t>
            </a:r>
          </a:p>
          <a:p>
            <a:r>
              <a:rPr lang="en-US" sz="2800" dirty="0"/>
              <a:t>CCTV Installation &amp; Repairs</a:t>
            </a:r>
          </a:p>
          <a:p>
            <a:r>
              <a:rPr lang="en-US" sz="2800" dirty="0"/>
              <a:t>Home  and business security camera solutions</a:t>
            </a:r>
          </a:p>
          <a:p>
            <a:r>
              <a:rPr lang="en-US" sz="2800" dirty="0"/>
              <a:t>New CCTV Camera Installations &amp; Repairs</a:t>
            </a:r>
          </a:p>
          <a:p>
            <a:r>
              <a:rPr lang="en-US" sz="2800" dirty="0"/>
              <a:t>Perimeter &amp; Entrance Security Cameras</a:t>
            </a:r>
          </a:p>
          <a:p>
            <a:r>
              <a:rPr lang="en-US" sz="2800" dirty="0"/>
              <a:t>Indoor &amp; Outdoor CCTV Camera Systems</a:t>
            </a:r>
          </a:p>
          <a:p>
            <a:r>
              <a:rPr lang="en-US" sz="2800" dirty="0"/>
              <a:t>Remote Viewing Off Cell Phone</a:t>
            </a:r>
          </a:p>
        </p:txBody>
      </p:sp>
      <p:sp>
        <p:nvSpPr>
          <p:cNvPr id="4" name="Text Placeholder 3">
            <a:extLst>
              <a:ext uri="{FF2B5EF4-FFF2-40B4-BE49-F238E27FC236}">
                <a16:creationId xmlns:a16="http://schemas.microsoft.com/office/drawing/2014/main" id="{569F880B-FA7E-4F08-A4A2-2DA0B0E4AD99}"/>
              </a:ext>
            </a:extLst>
          </p:cNvPr>
          <p:cNvSpPr>
            <a:spLocks noGrp="1"/>
          </p:cNvSpPr>
          <p:nvPr>
            <p:ph type="body" sz="half" idx="2"/>
          </p:nvPr>
        </p:nvSpPr>
        <p:spPr>
          <a:xfrm>
            <a:off x="353962" y="1791929"/>
            <a:ext cx="4418064" cy="4800599"/>
          </a:xfrm>
          <a:ln w="41275" cmpd="thickThin">
            <a:solidFill>
              <a:srgbClr val="920000"/>
            </a:solidFill>
          </a:ln>
        </p:spPr>
        <p:txBody>
          <a:bodyPr>
            <a:normAutofit/>
          </a:bodyPr>
          <a:lstStyle/>
          <a:p>
            <a:r>
              <a:rPr lang="en-US" sz="2200" dirty="0"/>
              <a:t>We specialise in CCTV installations of top brands such as Hikvision, </a:t>
            </a:r>
            <a:r>
              <a:rPr lang="en-US" sz="2200" dirty="0" err="1"/>
              <a:t>Mobotix</a:t>
            </a:r>
            <a:r>
              <a:rPr lang="en-US" sz="2200" dirty="0"/>
              <a:t>, </a:t>
            </a:r>
            <a:r>
              <a:rPr lang="en-US" sz="2200" dirty="0" err="1"/>
              <a:t>Geovision</a:t>
            </a:r>
            <a:r>
              <a:rPr lang="en-US" sz="2200" dirty="0"/>
              <a:t> and Dahua CCTV camera systems. We can help with 8, 16 and 32 channel analog, IP network or hybrid CCTV Camera Systems incorporates Real-time day and night recordings. </a:t>
            </a:r>
            <a:r>
              <a:rPr lang="en-ZA" sz="2200" dirty="0"/>
              <a:t> </a:t>
            </a:r>
            <a:r>
              <a:rPr lang="en-US" sz="2200" dirty="0"/>
              <a:t>We also design a </a:t>
            </a:r>
            <a:r>
              <a:rPr lang="en-US" sz="2200" b="1" dirty="0"/>
              <a:t>Custom CCTV</a:t>
            </a:r>
            <a:r>
              <a:rPr lang="en-US" sz="2200" dirty="0"/>
              <a:t> or W</a:t>
            </a:r>
            <a:r>
              <a:rPr lang="en-US" sz="2200" b="1" dirty="0"/>
              <a:t>ireless Networking Solution</a:t>
            </a:r>
            <a:r>
              <a:rPr lang="en-US" sz="2200" dirty="0"/>
              <a:t> for your home and business. Our installations carries one-year warranty for equipment.</a:t>
            </a:r>
            <a:endParaRPr lang="en-ZA" sz="2200" dirty="0"/>
          </a:p>
          <a:p>
            <a:endParaRPr lang="en-ZA" dirty="0"/>
          </a:p>
        </p:txBody>
      </p:sp>
    </p:spTree>
    <p:extLst>
      <p:ext uri="{BB962C8B-B14F-4D97-AF65-F5344CB8AC3E}">
        <p14:creationId xmlns:p14="http://schemas.microsoft.com/office/powerpoint/2010/main" val="2311218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72D9-EAF7-4D03-B048-9493119029A1}"/>
              </a:ext>
            </a:extLst>
          </p:cNvPr>
          <p:cNvSpPr>
            <a:spLocks noGrp="1"/>
          </p:cNvSpPr>
          <p:nvPr>
            <p:ph type="title"/>
          </p:nvPr>
        </p:nvSpPr>
        <p:spPr>
          <a:xfrm>
            <a:off x="574317" y="176982"/>
            <a:ext cx="3932237" cy="1600200"/>
          </a:xfrm>
        </p:spPr>
        <p:txBody>
          <a:bodyPr/>
          <a:lstStyle/>
          <a:p>
            <a:r>
              <a:rPr lang="en-US" b="1" dirty="0">
                <a:solidFill>
                  <a:srgbClr val="920000"/>
                </a:solidFill>
              </a:rPr>
              <a:t>Our Services </a:t>
            </a:r>
            <a:r>
              <a:rPr lang="en-US" dirty="0">
                <a:solidFill>
                  <a:srgbClr val="920000"/>
                </a:solidFill>
              </a:rPr>
              <a:t>–Meat Production</a:t>
            </a:r>
            <a:endParaRPr lang="en-ZA" dirty="0">
              <a:solidFill>
                <a:srgbClr val="920000"/>
              </a:solidFill>
            </a:endParaRPr>
          </a:p>
        </p:txBody>
      </p:sp>
      <p:sp>
        <p:nvSpPr>
          <p:cNvPr id="3" name="Content Placeholder 2">
            <a:extLst>
              <a:ext uri="{FF2B5EF4-FFF2-40B4-BE49-F238E27FC236}">
                <a16:creationId xmlns:a16="http://schemas.microsoft.com/office/drawing/2014/main" id="{C6544434-F656-4292-9299-BC1525C088BB}"/>
              </a:ext>
            </a:extLst>
          </p:cNvPr>
          <p:cNvSpPr>
            <a:spLocks noGrp="1"/>
          </p:cNvSpPr>
          <p:nvPr>
            <p:ph idx="1"/>
          </p:nvPr>
        </p:nvSpPr>
        <p:spPr>
          <a:xfrm>
            <a:off x="5183188" y="280219"/>
            <a:ext cx="6172200" cy="6312310"/>
          </a:xfrm>
          <a:ln w="38100">
            <a:solidFill>
              <a:srgbClr val="920000"/>
            </a:solidFill>
          </a:ln>
        </p:spPr>
        <p:txBody>
          <a:bodyPr>
            <a:normAutofit/>
          </a:bodyPr>
          <a:lstStyle/>
          <a:p>
            <a:pPr marL="0" indent="0">
              <a:buNone/>
            </a:pPr>
            <a:r>
              <a:rPr lang="en-US" b="1" dirty="0"/>
              <a:t>We specialise in the following:</a:t>
            </a:r>
          </a:p>
          <a:p>
            <a:pPr marL="0" indent="0">
              <a:buNone/>
            </a:pPr>
            <a:endParaRPr lang="en-US" b="1" dirty="0"/>
          </a:p>
          <a:p>
            <a:r>
              <a:rPr lang="en-US" sz="2800" dirty="0"/>
              <a:t>Poultry meat</a:t>
            </a:r>
          </a:p>
          <a:p>
            <a:r>
              <a:rPr lang="en-US" sz="2800" dirty="0"/>
              <a:t>Chicken Eggs </a:t>
            </a:r>
          </a:p>
          <a:p>
            <a:r>
              <a:rPr lang="en-US" sz="2800" dirty="0"/>
              <a:t>Piggery</a:t>
            </a:r>
          </a:p>
          <a:p>
            <a:r>
              <a:rPr lang="en-US" sz="2800" dirty="0"/>
              <a:t>Meat processing and packaging</a:t>
            </a:r>
            <a:endParaRPr lang="en-ZA" sz="2800" dirty="0"/>
          </a:p>
          <a:p>
            <a:r>
              <a:rPr lang="en-US" sz="2800" dirty="0"/>
              <a:t>Poultry feed production</a:t>
            </a:r>
          </a:p>
          <a:p>
            <a:r>
              <a:rPr lang="en-US" sz="2800" dirty="0"/>
              <a:t>Beef Meat</a:t>
            </a:r>
            <a:endParaRPr lang="en-ZA" sz="2800" dirty="0"/>
          </a:p>
          <a:p>
            <a:r>
              <a:rPr lang="en-US" sz="2800" dirty="0"/>
              <a:t>Fruit and Vegetables</a:t>
            </a:r>
          </a:p>
          <a:p>
            <a:pPr marL="0" indent="0">
              <a:buNone/>
            </a:pPr>
            <a:endParaRPr lang="en-US" b="1" dirty="0"/>
          </a:p>
        </p:txBody>
      </p:sp>
      <p:sp>
        <p:nvSpPr>
          <p:cNvPr id="4" name="Text Placeholder 3">
            <a:extLst>
              <a:ext uri="{FF2B5EF4-FFF2-40B4-BE49-F238E27FC236}">
                <a16:creationId xmlns:a16="http://schemas.microsoft.com/office/drawing/2014/main" id="{569F880B-FA7E-4F08-A4A2-2DA0B0E4AD99}"/>
              </a:ext>
            </a:extLst>
          </p:cNvPr>
          <p:cNvSpPr>
            <a:spLocks noGrp="1"/>
          </p:cNvSpPr>
          <p:nvPr>
            <p:ph type="body" sz="half" idx="2"/>
          </p:nvPr>
        </p:nvSpPr>
        <p:spPr>
          <a:xfrm>
            <a:off x="353962" y="2057399"/>
            <a:ext cx="4418064" cy="4535129"/>
          </a:xfrm>
          <a:ln w="41275" cmpd="thickThin">
            <a:solidFill>
              <a:srgbClr val="920000"/>
            </a:solidFill>
          </a:ln>
        </p:spPr>
        <p:txBody>
          <a:bodyPr/>
          <a:lstStyle/>
          <a:p>
            <a:r>
              <a:rPr lang="en-ZA" sz="2200" dirty="0"/>
              <a:t>Much Projects meat production division produces poultry, beef and pock products; both processed and raw products. We also produce other subsidiary products which include; incubation/hatchery, feeds production, fertilizers for farmers, fruit and vegetables for sale etc</a:t>
            </a:r>
          </a:p>
          <a:p>
            <a:endParaRPr lang="en-ZA" dirty="0"/>
          </a:p>
        </p:txBody>
      </p:sp>
    </p:spTree>
    <p:extLst>
      <p:ext uri="{BB962C8B-B14F-4D97-AF65-F5344CB8AC3E}">
        <p14:creationId xmlns:p14="http://schemas.microsoft.com/office/powerpoint/2010/main" val="3879066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9367</TotalTime>
  <Words>892</Words>
  <Application>Microsoft Office PowerPoint</Application>
  <PresentationFormat>Widescreen</PresentationFormat>
  <Paragraphs>89</Paragraphs>
  <Slides>10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AvenirNext LT Pro</vt:lpstr>
      <vt:lpstr>Calibri</vt:lpstr>
      <vt:lpstr>Calibri Light</vt:lpstr>
      <vt:lpstr>Montserrat</vt:lpstr>
      <vt:lpstr>Office Theme</vt:lpstr>
      <vt:lpstr>PowerPoint Presentation</vt:lpstr>
      <vt:lpstr>PowerPoint Presentation</vt:lpstr>
      <vt:lpstr>Mission and Vision</vt:lpstr>
      <vt:lpstr>PowerPoint Presentation</vt:lpstr>
      <vt:lpstr>PowerPoint Presentation</vt:lpstr>
      <vt:lpstr>Our Services –Property Rentals and Management</vt:lpstr>
      <vt:lpstr>Our Services –Engineering Projects and Consulting-SBW Holdings</vt:lpstr>
      <vt:lpstr>Our Services –Security Services Solutions</vt:lpstr>
      <vt:lpstr>Our Services –Meat Production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Stec</dc:creator>
  <cp:lastModifiedBy>Tsungai Mahengeni</cp:lastModifiedBy>
  <cp:revision>49</cp:revision>
  <cp:lastPrinted>2020-05-11T08:09:44Z</cp:lastPrinted>
  <dcterms:created xsi:type="dcterms:W3CDTF">2020-01-06T21:53:18Z</dcterms:created>
  <dcterms:modified xsi:type="dcterms:W3CDTF">2020-08-22T16:43:31Z</dcterms:modified>
</cp:coreProperties>
</file>